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300" r:id="rId5"/>
    <p:sldId id="308" r:id="rId6"/>
    <p:sldId id="310" r:id="rId7"/>
    <p:sldId id="309" r:id="rId8"/>
    <p:sldId id="321" r:id="rId9"/>
    <p:sldId id="323" r:id="rId10"/>
    <p:sldId id="325" r:id="rId11"/>
    <p:sldId id="324" r:id="rId12"/>
    <p:sldId id="326" r:id="rId13"/>
    <p:sldId id="327" r:id="rId14"/>
    <p:sldId id="322" r:id="rId15"/>
    <p:sldId id="320" r:id="rId16"/>
    <p:sldId id="331" r:id="rId17"/>
    <p:sldId id="329" r:id="rId18"/>
    <p:sldId id="328" r:id="rId19"/>
    <p:sldId id="313" r:id="rId20"/>
    <p:sldId id="332" r:id="rId21"/>
    <p:sldId id="333" r:id="rId22"/>
    <p:sldId id="334" r:id="rId23"/>
    <p:sldId id="335" r:id="rId24"/>
    <p:sldId id="336" r:id="rId25"/>
    <p:sldId id="337" r:id="rId26"/>
    <p:sldId id="338" r:id="rId27"/>
    <p:sldId id="311" r:id="rId28"/>
    <p:sldId id="314" r:id="rId29"/>
    <p:sldId id="317" r:id="rId30"/>
    <p:sldId id="318" r:id="rId31"/>
    <p:sldId id="3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2"/>
  </p:normalViewPr>
  <p:slideViewPr>
    <p:cSldViewPr snapToGrid="0">
      <p:cViewPr varScale="1">
        <p:scale>
          <a:sx n="79" d="100"/>
          <a:sy n="79" d="100"/>
        </p:scale>
        <p:origin x="850" y="72"/>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5/8/layout/hList1" loCatId="process" qsTypeId="urn:microsoft.com/office/officeart/2005/8/quickstyle/simple1" qsCatId="simple" csTypeId="urn:microsoft.com/office/officeart/2005/8/colors/accent6_2" csCatId="accent6" phldr="1"/>
      <dgm:spPr/>
      <dgm:t>
        <a:bodyPr/>
        <a:lstStyle/>
        <a:p>
          <a:endParaRPr lang="en-US"/>
        </a:p>
      </dgm:t>
    </dgm:pt>
    <dgm:pt modelId="{45D50368-372D-4F79-95B9-B27BD239F0F6}">
      <dgm:prSet phldrT="[Text]" custT="1"/>
      <dgm:spPr/>
      <dgm:t>
        <a:bodyPr/>
        <a:lstStyle/>
        <a:p>
          <a:r>
            <a:rPr lang="en-US" sz="2400" dirty="0">
              <a:solidFill>
                <a:schemeClr val="tx2"/>
              </a:solidFill>
              <a:latin typeface="+mj-lt"/>
              <a:cs typeface="Arial" panose="020B0604020202020204" pitchFamily="34" charset="0"/>
            </a:rPr>
            <a:t>Top Earners</a:t>
          </a:r>
        </a:p>
      </dgm:t>
    </dgm:pt>
    <dgm:pt modelId="{CDE1A78B-2AE4-4A71-9139-416C219BC84D}" type="parTrans" cxnId="{68788A78-9180-41FF-BD09-BF4DBB52EA0D}">
      <dgm:prSet/>
      <dgm:spPr/>
      <dgm:t>
        <a:bodyPr/>
        <a:lstStyle/>
        <a:p>
          <a:endParaRPr lang="en-US">
            <a:solidFill>
              <a:schemeClr val="bg1"/>
            </a:solidFill>
            <a:latin typeface="+mj-lt"/>
          </a:endParaRPr>
        </a:p>
      </dgm:t>
    </dgm:pt>
    <dgm:pt modelId="{508ABF25-4B40-405C-9E88-248ED8B31B83}" type="sibTrans" cxnId="{68788A78-9180-41FF-BD09-BF4DBB52EA0D}">
      <dgm:prSet/>
      <dgm:spPr/>
      <dgm:t>
        <a:bodyPr/>
        <a:lstStyle/>
        <a:p>
          <a:endParaRPr lang="en-US">
            <a:solidFill>
              <a:schemeClr val="bg1"/>
            </a:solidFill>
            <a:latin typeface="+mj-lt"/>
          </a:endParaRPr>
        </a:p>
      </dgm:t>
    </dgm:pt>
    <dgm:pt modelId="{15FCB7DF-D0D3-43D8-8FE5-E5FFDED6264E}">
      <dgm:prSet phldrT="[Text]" custT="1"/>
      <dgm:spPr/>
      <dgm:t>
        <a:bodyPr/>
        <a:lstStyle/>
        <a:p>
          <a:pPr>
            <a:buFont typeface="Arial" panose="020B0604020202020204" pitchFamily="34" charset="0"/>
            <a:buChar char="•"/>
          </a:pPr>
          <a:r>
            <a:rPr lang="en-US" sz="1800" dirty="0"/>
            <a:t>Senior employees earn significantly more in </a:t>
          </a:r>
          <a:r>
            <a:rPr lang="en-US" sz="1800" b="1" dirty="0"/>
            <a:t>INDIA</a:t>
          </a:r>
          <a:r>
            <a:rPr lang="en-US" sz="1800" dirty="0"/>
            <a:t> than in other locations.</a:t>
          </a:r>
          <a:endParaRPr lang="en-US" sz="1800" dirty="0">
            <a:latin typeface="+mj-lt"/>
            <a:cs typeface="Arial" panose="020B0604020202020204" pitchFamily="34" charset="0"/>
          </a:endParaRPr>
        </a:p>
      </dgm:t>
    </dgm:pt>
    <dgm:pt modelId="{5DD5E854-B70B-4927-93DD-9B930567F2D9}" type="parTrans" cxnId="{D8EBBD42-214D-4D3D-9A34-A5A6A40991CD}">
      <dgm:prSet/>
      <dgm:spPr/>
      <dgm:t>
        <a:bodyPr/>
        <a:lstStyle/>
        <a:p>
          <a:endParaRPr lang="en-US">
            <a:solidFill>
              <a:schemeClr val="bg1"/>
            </a:solidFill>
            <a:latin typeface="+mj-lt"/>
          </a:endParaRPr>
        </a:p>
      </dgm:t>
    </dgm:pt>
    <dgm:pt modelId="{DDE76206-3F7F-4788-87BA-8C9D4D26CDB9}" type="sibTrans" cxnId="{D8EBBD42-214D-4D3D-9A34-A5A6A40991CD}">
      <dgm:prSet/>
      <dgm:spPr/>
      <dgm:t>
        <a:bodyPr/>
        <a:lstStyle/>
        <a:p>
          <a:endParaRPr lang="en-US">
            <a:solidFill>
              <a:schemeClr val="bg1"/>
            </a:solidFill>
            <a:latin typeface="+mj-lt"/>
          </a:endParaRPr>
        </a:p>
      </dgm:t>
    </dgm:pt>
    <dgm:pt modelId="{196543C5-093B-4437-B406-DBE4B882EA97}">
      <dgm:prSet phldrT="[Text]" custT="1"/>
      <dgm:spPr/>
      <dgm:t>
        <a:bodyPr/>
        <a:lstStyle/>
        <a:p>
          <a:r>
            <a:rPr lang="en-US" sz="2200" dirty="0">
              <a:solidFill>
                <a:schemeClr val="tx2"/>
              </a:solidFill>
              <a:latin typeface="+mj-lt"/>
              <a:cs typeface="Arial" panose="020B0604020202020204" pitchFamily="34" charset="0"/>
            </a:rPr>
            <a:t>Salary Growth</a:t>
          </a:r>
        </a:p>
      </dgm:t>
    </dgm:pt>
    <dgm:pt modelId="{41DE1F19-4A9F-48CD-A44E-6BF1D04E31EE}" type="parTrans" cxnId="{52499B9F-797A-43CC-89E1-64C52021BFAF}">
      <dgm:prSet/>
      <dgm:spPr/>
      <dgm:t>
        <a:bodyPr/>
        <a:lstStyle/>
        <a:p>
          <a:endParaRPr lang="en-US">
            <a:solidFill>
              <a:schemeClr val="bg1"/>
            </a:solidFill>
            <a:latin typeface="+mj-lt"/>
          </a:endParaRPr>
        </a:p>
      </dgm:t>
    </dgm:pt>
    <dgm:pt modelId="{F264F018-7FB9-43EC-B595-B986D351AD7B}" type="sibTrans" cxnId="{52499B9F-797A-43CC-89E1-64C52021BFAF}">
      <dgm:prSet/>
      <dgm:spPr/>
      <dgm:t>
        <a:bodyPr/>
        <a:lstStyle/>
        <a:p>
          <a:endParaRPr lang="en-US">
            <a:solidFill>
              <a:schemeClr val="bg1"/>
            </a:solidFill>
            <a:latin typeface="+mj-lt"/>
          </a:endParaRPr>
        </a:p>
      </dgm:t>
    </dgm:pt>
    <dgm:pt modelId="{C485168C-07AD-4DE6-B17E-1E96E93777D7}">
      <dgm:prSet phldrT="[Text]" custT="1"/>
      <dgm:spPr/>
      <dgm:t>
        <a:bodyPr/>
        <a:lstStyle/>
        <a:p>
          <a:r>
            <a:rPr lang="en-US" sz="1800" dirty="0"/>
            <a:t>Countries with consistent salary growth (2020  –2023): </a:t>
          </a:r>
          <a:endParaRPr lang="en-US" sz="1800" dirty="0">
            <a:latin typeface="+mj-lt"/>
            <a:cs typeface="Arial" panose="020B0604020202020204" pitchFamily="34" charset="0"/>
          </a:endParaRPr>
        </a:p>
      </dgm:t>
    </dgm:pt>
    <dgm:pt modelId="{2EA2CE1F-978B-4B0A-92B2-CA23FBAEB8C0}" type="parTrans" cxnId="{B374803A-F1D8-4C12-8B03-25954CE7DDA9}">
      <dgm:prSet/>
      <dgm:spPr/>
      <dgm:t>
        <a:bodyPr/>
        <a:lstStyle/>
        <a:p>
          <a:endParaRPr lang="en-US">
            <a:solidFill>
              <a:schemeClr val="bg1"/>
            </a:solidFill>
            <a:latin typeface="+mj-lt"/>
          </a:endParaRPr>
        </a:p>
      </dgm:t>
    </dgm:pt>
    <dgm:pt modelId="{05F43B89-7F05-43F2-A0A8-66E0914D6EC4}" type="sibTrans" cxnId="{B374803A-F1D8-4C12-8B03-25954CE7DDA9}">
      <dgm:prSet/>
      <dgm:spPr/>
      <dgm:t>
        <a:bodyPr/>
        <a:lstStyle/>
        <a:p>
          <a:endParaRPr lang="en-US">
            <a:solidFill>
              <a:schemeClr val="bg1"/>
            </a:solidFill>
            <a:latin typeface="+mj-lt"/>
          </a:endParaRPr>
        </a:p>
      </dgm:t>
    </dgm:pt>
    <dgm:pt modelId="{CA2BABAF-EDAA-4496-8316-FD6EA3643E8F}">
      <dgm:prSet phldrT="[Text]" custT="1"/>
      <dgm:spPr/>
      <dgm:t>
        <a:bodyPr/>
        <a:lstStyle/>
        <a:p>
          <a:r>
            <a:rPr lang="en-US" sz="2400" dirty="0">
              <a:solidFill>
                <a:schemeClr val="tx2"/>
              </a:solidFill>
              <a:latin typeface="+mj-lt"/>
              <a:cs typeface="Arial" panose="020B0604020202020204" pitchFamily="34" charset="0"/>
            </a:rPr>
            <a:t>Remote work</a:t>
          </a:r>
        </a:p>
      </dgm:t>
    </dgm:pt>
    <dgm:pt modelId="{2B1B4805-2FB7-402F-86A8-587F29181C18}" type="parTrans" cxnId="{4011B082-09BD-4DD1-A54F-EA5AB249A3C2}">
      <dgm:prSet/>
      <dgm:spPr/>
      <dgm:t>
        <a:bodyPr/>
        <a:lstStyle/>
        <a:p>
          <a:endParaRPr lang="en-US">
            <a:solidFill>
              <a:schemeClr val="bg1"/>
            </a:solidFill>
            <a:latin typeface="+mj-lt"/>
          </a:endParaRPr>
        </a:p>
      </dgm:t>
    </dgm:pt>
    <dgm:pt modelId="{4498AB02-A1BF-4D28-8918-F87A89CEE23B}" type="sibTrans" cxnId="{4011B082-09BD-4DD1-A54F-EA5AB249A3C2}">
      <dgm:prSet/>
      <dgm:spPr/>
      <dgm:t>
        <a:bodyPr/>
        <a:lstStyle/>
        <a:p>
          <a:endParaRPr lang="en-US">
            <a:solidFill>
              <a:schemeClr val="bg1"/>
            </a:solidFill>
            <a:latin typeface="+mj-lt"/>
          </a:endParaRPr>
        </a:p>
      </dgm:t>
    </dgm:pt>
    <dgm:pt modelId="{ABC1EDDD-C08B-4F9C-8453-9CEFCC2AF319}">
      <dgm:prSet phldrT="[Text]" custT="1"/>
      <dgm:spPr/>
      <dgm:t>
        <a:bodyPr/>
        <a:lstStyle/>
        <a:p>
          <a:r>
            <a:rPr lang="en-US" sz="1800" dirty="0"/>
            <a:t>Remote work adoption increased sharply for mid-level and senior roles from 2021 to 2024.</a:t>
          </a:r>
          <a:endParaRPr lang="en-US" sz="1800" dirty="0">
            <a:latin typeface="+mj-lt"/>
            <a:cs typeface="Arial" panose="020B0604020202020204" pitchFamily="34" charset="0"/>
          </a:endParaRPr>
        </a:p>
      </dgm:t>
    </dgm:pt>
    <dgm:pt modelId="{33D02404-349E-4E82-A8BA-C0A907006883}" type="parTrans" cxnId="{9C4BE375-6187-4BD4-A343-9FC71D796AF1}">
      <dgm:prSet/>
      <dgm:spPr/>
      <dgm:t>
        <a:bodyPr/>
        <a:lstStyle/>
        <a:p>
          <a:endParaRPr lang="en-US">
            <a:solidFill>
              <a:schemeClr val="bg1"/>
            </a:solidFill>
            <a:latin typeface="+mj-lt"/>
          </a:endParaRPr>
        </a:p>
      </dgm:t>
    </dgm:pt>
    <dgm:pt modelId="{7D85D88C-6545-49D9-9F9D-01270187B165}" type="sibTrans" cxnId="{9C4BE375-6187-4BD4-A343-9FC71D796AF1}">
      <dgm:prSet/>
      <dgm:spPr/>
      <dgm:t>
        <a:bodyPr/>
        <a:lstStyle/>
        <a:p>
          <a:endParaRPr lang="en-US">
            <a:solidFill>
              <a:schemeClr val="bg1"/>
            </a:solidFill>
            <a:latin typeface="+mj-lt"/>
          </a:endParaRPr>
        </a:p>
      </dgm:t>
    </dgm:pt>
    <dgm:pt modelId="{8442FD7A-8278-4107-9033-7A7F0268410F}">
      <dgm:prSet phldrT="[Text]" custT="1"/>
      <dgm:spPr/>
      <dgm:t>
        <a:bodyPr/>
        <a:lstStyle/>
        <a:p>
          <a:r>
            <a:rPr lang="en-US" sz="2400" dirty="0">
              <a:solidFill>
                <a:schemeClr val="tx2"/>
              </a:solidFill>
              <a:latin typeface="+mj-lt"/>
              <a:cs typeface="Arial" panose="020B0604020202020204" pitchFamily="34" charset="0"/>
            </a:rPr>
            <a:t>Dominate</a:t>
          </a:r>
          <a:endParaRPr lang="en-US" sz="3700" dirty="0">
            <a:latin typeface="+mj-lt"/>
            <a:cs typeface="Arial" panose="020B0604020202020204" pitchFamily="34" charset="0"/>
          </a:endParaRPr>
        </a:p>
      </dgm:t>
    </dgm:pt>
    <dgm:pt modelId="{E64F8B6B-C7C8-40BF-9BD9-5292647B867F}" type="parTrans" cxnId="{D25F0AA4-334F-4021-BA98-17A023D1E865}">
      <dgm:prSet/>
      <dgm:spPr/>
      <dgm:t>
        <a:bodyPr/>
        <a:lstStyle/>
        <a:p>
          <a:endParaRPr lang="en-IN"/>
        </a:p>
      </dgm:t>
    </dgm:pt>
    <dgm:pt modelId="{DB1DFC2E-4BE3-4715-A760-5FC2B6198CE2}" type="sibTrans" cxnId="{D25F0AA4-334F-4021-BA98-17A023D1E865}">
      <dgm:prSet/>
      <dgm:spPr/>
      <dgm:t>
        <a:bodyPr/>
        <a:lstStyle/>
        <a:p>
          <a:endParaRPr lang="en-IN"/>
        </a:p>
      </dgm:t>
    </dgm:pt>
    <dgm:pt modelId="{7A061CF9-C222-4995-91FE-3C4AEB9ED102}">
      <dgm:prSet phldrT="[Text]" custT="1"/>
      <dgm:spPr/>
      <dgm:t>
        <a:bodyPr/>
        <a:lstStyle/>
        <a:p>
          <a:r>
            <a:rPr lang="en-US" sz="1800" dirty="0"/>
            <a:t>Full-time roles dominate for high-paying job titles, but remote part-time roles show growing trends..</a:t>
          </a:r>
          <a:endParaRPr lang="en-US" sz="1800" dirty="0">
            <a:latin typeface="+mj-lt"/>
            <a:cs typeface="Arial" panose="020B0604020202020204" pitchFamily="34" charset="0"/>
          </a:endParaRPr>
        </a:p>
      </dgm:t>
    </dgm:pt>
    <dgm:pt modelId="{CEB1A56B-D995-4E13-B8E9-46F5BFFCE8B5}" type="parTrans" cxnId="{48145679-541C-4ECA-9AB1-A110AA3B5C52}">
      <dgm:prSet/>
      <dgm:spPr/>
      <dgm:t>
        <a:bodyPr/>
        <a:lstStyle/>
        <a:p>
          <a:endParaRPr lang="en-IN"/>
        </a:p>
      </dgm:t>
    </dgm:pt>
    <dgm:pt modelId="{D3358C26-CEA9-461B-B4D8-94BEC7D4F110}" type="sibTrans" cxnId="{48145679-541C-4ECA-9AB1-A110AA3B5C52}">
      <dgm:prSet/>
      <dgm:spPr/>
      <dgm:t>
        <a:bodyPr/>
        <a:lstStyle/>
        <a:p>
          <a:endParaRPr lang="en-IN"/>
        </a:p>
      </dgm:t>
    </dgm:pt>
    <dgm:pt modelId="{6A25E441-022C-4BB4-8B5C-6001183CD4F6}">
      <dgm:prSet phldrT="[Text]" custT="1"/>
      <dgm:spPr/>
      <dgm:t>
        <a:bodyPr/>
        <a:lstStyle/>
        <a:p>
          <a:r>
            <a:rPr lang="en-US" sz="1800" dirty="0">
              <a:latin typeface="+mj-lt"/>
              <a:cs typeface="Arial" panose="020B0604020202020204" pitchFamily="34" charset="0"/>
            </a:rPr>
            <a:t>1. Argentina</a:t>
          </a:r>
        </a:p>
      </dgm:t>
    </dgm:pt>
    <dgm:pt modelId="{70B359C2-0ECF-442C-9034-644BF725922D}" type="parTrans" cxnId="{24C61D5A-C204-4D1D-A5F2-FCD044C3534B}">
      <dgm:prSet/>
      <dgm:spPr/>
      <dgm:t>
        <a:bodyPr/>
        <a:lstStyle/>
        <a:p>
          <a:endParaRPr lang="en-IN"/>
        </a:p>
      </dgm:t>
    </dgm:pt>
    <dgm:pt modelId="{AA70BBBA-0E51-4779-91C5-4C68F8029ABB}" type="sibTrans" cxnId="{24C61D5A-C204-4D1D-A5F2-FCD044C3534B}">
      <dgm:prSet/>
      <dgm:spPr/>
      <dgm:t>
        <a:bodyPr/>
        <a:lstStyle/>
        <a:p>
          <a:endParaRPr lang="en-IN"/>
        </a:p>
      </dgm:t>
    </dgm:pt>
    <dgm:pt modelId="{0FB3E834-9F36-4F8D-B03F-6AC355EC8C5E}">
      <dgm:prSet phldrT="[Text]" custT="1"/>
      <dgm:spPr/>
      <dgm:t>
        <a:bodyPr/>
        <a:lstStyle/>
        <a:p>
          <a:r>
            <a:rPr lang="en-US" sz="1800" dirty="0">
              <a:latin typeface="+mj-lt"/>
              <a:cs typeface="Arial" panose="020B0604020202020204" pitchFamily="34" charset="0"/>
            </a:rPr>
            <a:t>2. Canada</a:t>
          </a:r>
        </a:p>
      </dgm:t>
    </dgm:pt>
    <dgm:pt modelId="{A0F75A15-CBC8-44C6-B52B-D132C1A3A08D}" type="parTrans" cxnId="{53DFB4ED-5080-4192-9958-3033B8620019}">
      <dgm:prSet/>
      <dgm:spPr/>
      <dgm:t>
        <a:bodyPr/>
        <a:lstStyle/>
        <a:p>
          <a:endParaRPr lang="en-IN"/>
        </a:p>
      </dgm:t>
    </dgm:pt>
    <dgm:pt modelId="{6DCE34B4-3EAF-46F7-9C0E-55FAAF6C741D}" type="sibTrans" cxnId="{53DFB4ED-5080-4192-9958-3033B8620019}">
      <dgm:prSet/>
      <dgm:spPr/>
      <dgm:t>
        <a:bodyPr/>
        <a:lstStyle/>
        <a:p>
          <a:endParaRPr lang="en-IN"/>
        </a:p>
      </dgm:t>
    </dgm:pt>
    <dgm:pt modelId="{F8380600-0CDC-41DF-A632-11267FCA6CFB}">
      <dgm:prSet phldrT="[Text]" custT="1"/>
      <dgm:spPr/>
      <dgm:t>
        <a:bodyPr/>
        <a:lstStyle/>
        <a:p>
          <a:r>
            <a:rPr lang="en-US" sz="1800" dirty="0">
              <a:latin typeface="+mj-lt"/>
              <a:cs typeface="Arial" panose="020B0604020202020204" pitchFamily="34" charset="0"/>
            </a:rPr>
            <a:t>2. Egypt</a:t>
          </a:r>
        </a:p>
      </dgm:t>
    </dgm:pt>
    <dgm:pt modelId="{46DBBF8D-300C-4933-9E2D-49C3620990E7}" type="parTrans" cxnId="{AD4BAF85-7466-45B6-AA02-80EA544C2A11}">
      <dgm:prSet/>
      <dgm:spPr/>
      <dgm:t>
        <a:bodyPr/>
        <a:lstStyle/>
        <a:p>
          <a:endParaRPr lang="en-IN"/>
        </a:p>
      </dgm:t>
    </dgm:pt>
    <dgm:pt modelId="{2263F3E0-C222-47F9-A1BC-81F00626A0BF}" type="sibTrans" cxnId="{AD4BAF85-7466-45B6-AA02-80EA544C2A11}">
      <dgm:prSet/>
      <dgm:spPr/>
      <dgm:t>
        <a:bodyPr/>
        <a:lstStyle/>
        <a:p>
          <a:endParaRPr lang="en-IN"/>
        </a:p>
      </dgm:t>
    </dgm:pt>
    <dgm:pt modelId="{3603CEA3-B256-4989-9E63-47F7FA34CDC7}">
      <dgm:prSet phldrT="[Text]" custT="1"/>
      <dgm:spPr/>
      <dgm:t>
        <a:bodyPr/>
        <a:lstStyle/>
        <a:p>
          <a:endParaRPr lang="en-US" sz="1800" dirty="0">
            <a:latin typeface="+mj-lt"/>
            <a:cs typeface="Arial" panose="020B0604020202020204" pitchFamily="34" charset="0"/>
          </a:endParaRPr>
        </a:p>
      </dgm:t>
    </dgm:pt>
    <dgm:pt modelId="{8F4A3113-37B0-4E46-88F1-65D68FF54832}" type="parTrans" cxnId="{F306DAAB-034D-4B09-AF9F-FD012F589BF8}">
      <dgm:prSet/>
      <dgm:spPr/>
      <dgm:t>
        <a:bodyPr/>
        <a:lstStyle/>
        <a:p>
          <a:endParaRPr lang="en-IN"/>
        </a:p>
      </dgm:t>
    </dgm:pt>
    <dgm:pt modelId="{0685E943-9BAF-4DAB-AD47-015D1603BC96}" type="sibTrans" cxnId="{F306DAAB-034D-4B09-AF9F-FD012F589BF8}">
      <dgm:prSet/>
      <dgm:spPr/>
      <dgm:t>
        <a:bodyPr/>
        <a:lstStyle/>
        <a:p>
          <a:endParaRPr lang="en-IN"/>
        </a:p>
      </dgm:t>
    </dgm:pt>
    <dgm:pt modelId="{950D8503-B098-7E4F-A705-7E93A645EE06}" type="pres">
      <dgm:prSet presAssocID="{B6A966AA-C2D0-420D-89FC-1A1AB0AD4072}" presName="Name0" presStyleCnt="0">
        <dgm:presLayoutVars>
          <dgm:dir/>
          <dgm:animLvl val="lvl"/>
          <dgm:resizeHandles val="exact"/>
        </dgm:presLayoutVars>
      </dgm:prSet>
      <dgm:spPr/>
    </dgm:pt>
    <dgm:pt modelId="{0B6849FA-EE1C-DB41-B058-186D7A04FFA7}" type="pres">
      <dgm:prSet presAssocID="{45D50368-372D-4F79-95B9-B27BD239F0F6}" presName="composite" presStyleCnt="0"/>
      <dgm:spPr/>
    </dgm:pt>
    <dgm:pt modelId="{4FC5A116-F38E-F14C-BE2E-2CE4C6495A8E}" type="pres">
      <dgm:prSet presAssocID="{45D50368-372D-4F79-95B9-B27BD239F0F6}" presName="parTx" presStyleLbl="alignNode1" presStyleIdx="0" presStyleCnt="4">
        <dgm:presLayoutVars>
          <dgm:chMax val="0"/>
          <dgm:chPref val="0"/>
          <dgm:bulletEnabled val="1"/>
        </dgm:presLayoutVars>
      </dgm:prSet>
      <dgm:spPr/>
    </dgm:pt>
    <dgm:pt modelId="{AEC88340-A59A-3741-851D-615F5DE52865}" type="pres">
      <dgm:prSet presAssocID="{45D50368-372D-4F79-95B9-B27BD239F0F6}" presName="desTx" presStyleLbl="alignAccFollowNode1" presStyleIdx="0" presStyleCnt="4" custScaleX="98311">
        <dgm:presLayoutVars>
          <dgm:bulletEnabled val="1"/>
        </dgm:presLayoutVars>
      </dgm:prSet>
      <dgm:spPr/>
    </dgm:pt>
    <dgm:pt modelId="{5F01DD21-1259-DE46-878C-8E70BEC38AC0}" type="pres">
      <dgm:prSet presAssocID="{508ABF25-4B40-405C-9E88-248ED8B31B83}" presName="space" presStyleCnt="0"/>
      <dgm:spPr/>
    </dgm:pt>
    <dgm:pt modelId="{8FC79D4C-3AB1-3341-8D88-24964CB3F55E}" type="pres">
      <dgm:prSet presAssocID="{196543C5-093B-4437-B406-DBE4B882EA97}" presName="composite" presStyleCnt="0"/>
      <dgm:spPr/>
    </dgm:pt>
    <dgm:pt modelId="{F2EF3CD8-32D7-3949-B19A-AEA397651A98}" type="pres">
      <dgm:prSet presAssocID="{196543C5-093B-4437-B406-DBE4B882EA97}" presName="parTx" presStyleLbl="alignNode1" presStyleIdx="1" presStyleCnt="4">
        <dgm:presLayoutVars>
          <dgm:chMax val="0"/>
          <dgm:chPref val="0"/>
          <dgm:bulletEnabled val="1"/>
        </dgm:presLayoutVars>
      </dgm:prSet>
      <dgm:spPr/>
    </dgm:pt>
    <dgm:pt modelId="{03596A30-05A3-274A-AE82-3A942B64B51E}" type="pres">
      <dgm:prSet presAssocID="{196543C5-093B-4437-B406-DBE4B882EA97}" presName="desTx" presStyleLbl="alignAccFollowNode1" presStyleIdx="1" presStyleCnt="4" custScaleX="99584">
        <dgm:presLayoutVars>
          <dgm:bulletEnabled val="1"/>
        </dgm:presLayoutVars>
      </dgm:prSet>
      <dgm:spPr/>
    </dgm:pt>
    <dgm:pt modelId="{129A3BC3-66D0-3549-AE59-ACDF06C6A438}" type="pres">
      <dgm:prSet presAssocID="{F264F018-7FB9-43EC-B595-B986D351AD7B}" presName="space" presStyleCnt="0"/>
      <dgm:spPr/>
    </dgm:pt>
    <dgm:pt modelId="{E9E03963-7F8E-464C-88F8-E02C1FB15E5F}" type="pres">
      <dgm:prSet presAssocID="{CA2BABAF-EDAA-4496-8316-FD6EA3643E8F}" presName="composite" presStyleCnt="0"/>
      <dgm:spPr/>
    </dgm:pt>
    <dgm:pt modelId="{B37DC580-64C1-144E-AEAD-8DE5397F13DF}" type="pres">
      <dgm:prSet presAssocID="{CA2BABAF-EDAA-4496-8316-FD6EA3643E8F}" presName="parTx" presStyleLbl="alignNode1" presStyleIdx="2" presStyleCnt="4">
        <dgm:presLayoutVars>
          <dgm:chMax val="0"/>
          <dgm:chPref val="0"/>
          <dgm:bulletEnabled val="1"/>
        </dgm:presLayoutVars>
      </dgm:prSet>
      <dgm:spPr/>
    </dgm:pt>
    <dgm:pt modelId="{BACFA6D4-1695-4F42-BE58-5362E957318A}" type="pres">
      <dgm:prSet presAssocID="{CA2BABAF-EDAA-4496-8316-FD6EA3643E8F}" presName="desTx" presStyleLbl="alignAccFollowNode1" presStyleIdx="2" presStyleCnt="4">
        <dgm:presLayoutVars>
          <dgm:bulletEnabled val="1"/>
        </dgm:presLayoutVars>
      </dgm:prSet>
      <dgm:spPr/>
    </dgm:pt>
    <dgm:pt modelId="{5C1B1DA7-9ADF-4961-88D0-D328BBCF7435}" type="pres">
      <dgm:prSet presAssocID="{4498AB02-A1BF-4D28-8918-F87A89CEE23B}" presName="space" presStyleCnt="0"/>
      <dgm:spPr/>
    </dgm:pt>
    <dgm:pt modelId="{2CDE9148-3BC2-43D5-A314-0AF036D5F99C}" type="pres">
      <dgm:prSet presAssocID="{8442FD7A-8278-4107-9033-7A7F0268410F}" presName="composite" presStyleCnt="0"/>
      <dgm:spPr/>
    </dgm:pt>
    <dgm:pt modelId="{D0AE534A-D7D3-43FB-B2EF-5C690433F70F}" type="pres">
      <dgm:prSet presAssocID="{8442FD7A-8278-4107-9033-7A7F0268410F}" presName="parTx" presStyleLbl="alignNode1" presStyleIdx="3" presStyleCnt="4">
        <dgm:presLayoutVars>
          <dgm:chMax val="0"/>
          <dgm:chPref val="0"/>
          <dgm:bulletEnabled val="1"/>
        </dgm:presLayoutVars>
      </dgm:prSet>
      <dgm:spPr/>
    </dgm:pt>
    <dgm:pt modelId="{B3F56F9D-879C-4FCF-B37B-C882FD5CAA7C}" type="pres">
      <dgm:prSet presAssocID="{8442FD7A-8278-4107-9033-7A7F0268410F}" presName="desTx" presStyleLbl="alignAccFollowNode1" presStyleIdx="3" presStyleCnt="4">
        <dgm:presLayoutVars>
          <dgm:bulletEnabled val="1"/>
        </dgm:presLayoutVars>
      </dgm:prSet>
      <dgm:spPr/>
    </dgm:pt>
  </dgm:ptLst>
  <dgm:cxnLst>
    <dgm:cxn modelId="{70908F2A-A0E2-4B90-BE96-2441C0EF8D1D}" type="presOf" srcId="{3603CEA3-B256-4989-9E63-47F7FA34CDC7}" destId="{03596A30-05A3-274A-AE82-3A942B64B51E}" srcOrd="0" destOrd="1" presId="urn:microsoft.com/office/officeart/2005/8/layout/hList1"/>
    <dgm:cxn modelId="{42CB232E-1FB0-B94A-A396-D1E428E1D2F4}" type="presOf" srcId="{45D50368-372D-4F79-95B9-B27BD239F0F6}" destId="{4FC5A116-F38E-F14C-BE2E-2CE4C6495A8E}" srcOrd="0" destOrd="0" presId="urn:microsoft.com/office/officeart/2005/8/layout/hList1"/>
    <dgm:cxn modelId="{80D1A733-FA8B-4847-BA31-6F6525BC7135}" type="presOf" srcId="{196543C5-093B-4437-B406-DBE4B882EA97}" destId="{F2EF3CD8-32D7-3949-B19A-AEA397651A98}" srcOrd="0" destOrd="0" presId="urn:microsoft.com/office/officeart/2005/8/layout/hList1"/>
    <dgm:cxn modelId="{B374803A-F1D8-4C12-8B03-25954CE7DDA9}" srcId="{196543C5-093B-4437-B406-DBE4B882EA97}" destId="{C485168C-07AD-4DE6-B17E-1E96E93777D7}" srcOrd="0" destOrd="0" parTransId="{2EA2CE1F-978B-4B0A-92B2-CA23FBAEB8C0}" sibTransId="{05F43B89-7F05-43F2-A0A8-66E0914D6EC4}"/>
    <dgm:cxn modelId="{963A3A5E-03F5-41B3-9001-BB3C6A5D2AEE}" type="presOf" srcId="{F8380600-0CDC-41DF-A632-11267FCA6CFB}" destId="{03596A30-05A3-274A-AE82-3A942B64B51E}" srcOrd="0" destOrd="4" presId="urn:microsoft.com/office/officeart/2005/8/layout/hList1"/>
    <dgm:cxn modelId="{D8EBBD42-214D-4D3D-9A34-A5A6A40991CD}" srcId="{45D50368-372D-4F79-95B9-B27BD239F0F6}" destId="{15FCB7DF-D0D3-43D8-8FE5-E5FFDED6264E}" srcOrd="0" destOrd="0" parTransId="{5DD5E854-B70B-4927-93DD-9B930567F2D9}" sibTransId="{DDE76206-3F7F-4788-87BA-8C9D4D26CDB9}"/>
    <dgm:cxn modelId="{D92A3D49-6755-0947-BBE2-8BC6922F37C8}" type="presOf" srcId="{C485168C-07AD-4DE6-B17E-1E96E93777D7}" destId="{03596A30-05A3-274A-AE82-3A942B64B51E}" srcOrd="0" destOrd="0" presId="urn:microsoft.com/office/officeart/2005/8/layout/hList1"/>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BF3C3F59-BCE7-47C6-ADD0-71BBF332BFF4}" type="presOf" srcId="{8442FD7A-8278-4107-9033-7A7F0268410F}" destId="{D0AE534A-D7D3-43FB-B2EF-5C690433F70F}" srcOrd="0" destOrd="0" presId="urn:microsoft.com/office/officeart/2005/8/layout/hList1"/>
    <dgm:cxn modelId="{48145679-541C-4ECA-9AB1-A110AA3B5C52}" srcId="{8442FD7A-8278-4107-9033-7A7F0268410F}" destId="{7A061CF9-C222-4995-91FE-3C4AEB9ED102}" srcOrd="0" destOrd="0" parTransId="{CEB1A56B-D995-4E13-B8E9-46F5BFFCE8B5}" sibTransId="{D3358C26-CEA9-461B-B4D8-94BEC7D4F110}"/>
    <dgm:cxn modelId="{24C61D5A-C204-4D1D-A5F2-FCD044C3534B}" srcId="{196543C5-093B-4437-B406-DBE4B882EA97}" destId="{6A25E441-022C-4BB4-8B5C-6001183CD4F6}" srcOrd="2" destOrd="0" parTransId="{70B359C2-0ECF-442C-9034-644BF725922D}" sibTransId="{AA70BBBA-0E51-4779-91C5-4C68F8029ABB}"/>
    <dgm:cxn modelId="{28F9327E-E90E-F146-8576-E557900324C0}" type="presOf" srcId="{ABC1EDDD-C08B-4F9C-8453-9CEFCC2AF319}" destId="{BACFA6D4-1695-4F42-BE58-5362E957318A}" srcOrd="0" destOrd="0" presId="urn:microsoft.com/office/officeart/2005/8/layout/hList1"/>
    <dgm:cxn modelId="{4011B082-09BD-4DD1-A54F-EA5AB249A3C2}" srcId="{B6A966AA-C2D0-420D-89FC-1A1AB0AD4072}" destId="{CA2BABAF-EDAA-4496-8316-FD6EA3643E8F}" srcOrd="2" destOrd="0" parTransId="{2B1B4805-2FB7-402F-86A8-587F29181C18}" sibTransId="{4498AB02-A1BF-4D28-8918-F87A89CEE23B}"/>
    <dgm:cxn modelId="{AD4BAF85-7466-45B6-AA02-80EA544C2A11}" srcId="{196543C5-093B-4437-B406-DBE4B882EA97}" destId="{F8380600-0CDC-41DF-A632-11267FCA6CFB}" srcOrd="4" destOrd="0" parTransId="{46DBBF8D-300C-4933-9E2D-49C3620990E7}" sibTransId="{2263F3E0-C222-47F9-A1BC-81F00626A0BF}"/>
    <dgm:cxn modelId="{BBEB1397-8C01-3E41-881E-5C418F2E818B}" type="presOf" srcId="{15FCB7DF-D0D3-43D8-8FE5-E5FFDED6264E}" destId="{AEC88340-A59A-3741-851D-615F5DE52865}" srcOrd="0" destOrd="0" presId="urn:microsoft.com/office/officeart/2005/8/layout/hList1"/>
    <dgm:cxn modelId="{4BD8289A-FECB-1243-9B1D-0B575F9D0CD5}" type="presOf" srcId="{CA2BABAF-EDAA-4496-8316-FD6EA3643E8F}" destId="{B37DC580-64C1-144E-AEAD-8DE5397F13DF}" srcOrd="0" destOrd="0" presId="urn:microsoft.com/office/officeart/2005/8/layout/hList1"/>
    <dgm:cxn modelId="{52499B9F-797A-43CC-89E1-64C52021BFAF}" srcId="{B6A966AA-C2D0-420D-89FC-1A1AB0AD4072}" destId="{196543C5-093B-4437-B406-DBE4B882EA97}" srcOrd="1" destOrd="0" parTransId="{41DE1F19-4A9F-48CD-A44E-6BF1D04E31EE}" sibTransId="{F264F018-7FB9-43EC-B595-B986D351AD7B}"/>
    <dgm:cxn modelId="{D25F0AA4-334F-4021-BA98-17A023D1E865}" srcId="{B6A966AA-C2D0-420D-89FC-1A1AB0AD4072}" destId="{8442FD7A-8278-4107-9033-7A7F0268410F}" srcOrd="3" destOrd="0" parTransId="{E64F8B6B-C7C8-40BF-9BD9-5292647B867F}" sibTransId="{DB1DFC2E-4BE3-4715-A760-5FC2B6198CE2}"/>
    <dgm:cxn modelId="{F306DAAB-034D-4B09-AF9F-FD012F589BF8}" srcId="{196543C5-093B-4437-B406-DBE4B882EA97}" destId="{3603CEA3-B256-4989-9E63-47F7FA34CDC7}" srcOrd="1" destOrd="0" parTransId="{8F4A3113-37B0-4E46-88F1-65D68FF54832}" sibTransId="{0685E943-9BAF-4DAB-AD47-015D1603BC96}"/>
    <dgm:cxn modelId="{F0A3B1B0-176A-4305-ADD6-04DC7A4E2B22}" type="presOf" srcId="{0FB3E834-9F36-4F8D-B03F-6AC355EC8C5E}" destId="{03596A30-05A3-274A-AE82-3A942B64B51E}" srcOrd="0" destOrd="3" presId="urn:microsoft.com/office/officeart/2005/8/layout/hList1"/>
    <dgm:cxn modelId="{39D208D2-B5E9-48F5-966A-3B586EAC461E}" type="presOf" srcId="{7A061CF9-C222-4995-91FE-3C4AEB9ED102}" destId="{B3F56F9D-879C-4FCF-B37B-C882FD5CAA7C}" srcOrd="0" destOrd="0" presId="urn:microsoft.com/office/officeart/2005/8/layout/hList1"/>
    <dgm:cxn modelId="{1F2EBAD5-C19A-9146-9A43-A459A1A8DC30}" type="presOf" srcId="{B6A966AA-C2D0-420D-89FC-1A1AB0AD4072}" destId="{950D8503-B098-7E4F-A705-7E93A645EE06}" srcOrd="0" destOrd="0" presId="urn:microsoft.com/office/officeart/2005/8/layout/hList1"/>
    <dgm:cxn modelId="{53DFB4ED-5080-4192-9958-3033B8620019}" srcId="{196543C5-093B-4437-B406-DBE4B882EA97}" destId="{0FB3E834-9F36-4F8D-B03F-6AC355EC8C5E}" srcOrd="3" destOrd="0" parTransId="{A0F75A15-CBC8-44C6-B52B-D132C1A3A08D}" sibTransId="{6DCE34B4-3EAF-46F7-9C0E-55FAAF6C741D}"/>
    <dgm:cxn modelId="{27F65CFB-5585-4246-928F-7F33935C7C9D}" type="presOf" srcId="{6A25E441-022C-4BB4-8B5C-6001183CD4F6}" destId="{03596A30-05A3-274A-AE82-3A942B64B51E}" srcOrd="0" destOrd="2" presId="urn:microsoft.com/office/officeart/2005/8/layout/hList1"/>
    <dgm:cxn modelId="{D53C569E-2026-944B-931C-002CDFC8FA14}" type="presParOf" srcId="{950D8503-B098-7E4F-A705-7E93A645EE06}" destId="{0B6849FA-EE1C-DB41-B058-186D7A04FFA7}" srcOrd="0" destOrd="0" presId="urn:microsoft.com/office/officeart/2005/8/layout/hList1"/>
    <dgm:cxn modelId="{E661568D-9A1F-494B-B735-EB4F9D243729}" type="presParOf" srcId="{0B6849FA-EE1C-DB41-B058-186D7A04FFA7}" destId="{4FC5A116-F38E-F14C-BE2E-2CE4C6495A8E}" srcOrd="0" destOrd="0" presId="urn:microsoft.com/office/officeart/2005/8/layout/hList1"/>
    <dgm:cxn modelId="{5B93A528-621F-1F47-97C2-0ED313BF9731}" type="presParOf" srcId="{0B6849FA-EE1C-DB41-B058-186D7A04FFA7}" destId="{AEC88340-A59A-3741-851D-615F5DE52865}" srcOrd="1" destOrd="0" presId="urn:microsoft.com/office/officeart/2005/8/layout/hList1"/>
    <dgm:cxn modelId="{6275CE8B-48C4-7A47-8FDB-81FDA17DAA17}" type="presParOf" srcId="{950D8503-B098-7E4F-A705-7E93A645EE06}" destId="{5F01DD21-1259-DE46-878C-8E70BEC38AC0}" srcOrd="1" destOrd="0" presId="urn:microsoft.com/office/officeart/2005/8/layout/hList1"/>
    <dgm:cxn modelId="{6204B691-995E-104E-86CE-77F115856D3D}" type="presParOf" srcId="{950D8503-B098-7E4F-A705-7E93A645EE06}" destId="{8FC79D4C-3AB1-3341-8D88-24964CB3F55E}" srcOrd="2" destOrd="0" presId="urn:microsoft.com/office/officeart/2005/8/layout/hList1"/>
    <dgm:cxn modelId="{494150DE-79B2-3F43-8A7D-92D6893BAAD6}" type="presParOf" srcId="{8FC79D4C-3AB1-3341-8D88-24964CB3F55E}" destId="{F2EF3CD8-32D7-3949-B19A-AEA397651A98}" srcOrd="0" destOrd="0" presId="urn:microsoft.com/office/officeart/2005/8/layout/hList1"/>
    <dgm:cxn modelId="{7E608F7F-70F4-A549-BC57-9AD5EAFED45A}" type="presParOf" srcId="{8FC79D4C-3AB1-3341-8D88-24964CB3F55E}" destId="{03596A30-05A3-274A-AE82-3A942B64B51E}" srcOrd="1" destOrd="0" presId="urn:microsoft.com/office/officeart/2005/8/layout/hList1"/>
    <dgm:cxn modelId="{46B31271-08B0-EC42-ACC1-30AA6378FF58}" type="presParOf" srcId="{950D8503-B098-7E4F-A705-7E93A645EE06}" destId="{129A3BC3-66D0-3549-AE59-ACDF06C6A438}" srcOrd="3" destOrd="0" presId="urn:microsoft.com/office/officeart/2005/8/layout/hList1"/>
    <dgm:cxn modelId="{C20FC7EC-5DFF-964B-87AD-0F6010DA6AEA}" type="presParOf" srcId="{950D8503-B098-7E4F-A705-7E93A645EE06}" destId="{E9E03963-7F8E-464C-88F8-E02C1FB15E5F}" srcOrd="4" destOrd="0" presId="urn:microsoft.com/office/officeart/2005/8/layout/hList1"/>
    <dgm:cxn modelId="{7D7CC4D4-C59D-2D4A-8F7A-F47331AE2341}" type="presParOf" srcId="{E9E03963-7F8E-464C-88F8-E02C1FB15E5F}" destId="{B37DC580-64C1-144E-AEAD-8DE5397F13DF}" srcOrd="0" destOrd="0" presId="urn:microsoft.com/office/officeart/2005/8/layout/hList1"/>
    <dgm:cxn modelId="{849B219C-0004-784B-93AF-729C6D3D8180}" type="presParOf" srcId="{E9E03963-7F8E-464C-88F8-E02C1FB15E5F}" destId="{BACFA6D4-1695-4F42-BE58-5362E957318A}" srcOrd="1" destOrd="0" presId="urn:microsoft.com/office/officeart/2005/8/layout/hList1"/>
    <dgm:cxn modelId="{B24A35D6-7D95-49A0-B0D2-F83A8B2BD9D4}" type="presParOf" srcId="{950D8503-B098-7E4F-A705-7E93A645EE06}" destId="{5C1B1DA7-9ADF-4961-88D0-D328BBCF7435}" srcOrd="5" destOrd="0" presId="urn:microsoft.com/office/officeart/2005/8/layout/hList1"/>
    <dgm:cxn modelId="{6032C49B-9A61-4A27-9229-02CF3C624244}" type="presParOf" srcId="{950D8503-B098-7E4F-A705-7E93A645EE06}" destId="{2CDE9148-3BC2-43D5-A314-0AF036D5F99C}" srcOrd="6" destOrd="0" presId="urn:microsoft.com/office/officeart/2005/8/layout/hList1"/>
    <dgm:cxn modelId="{30F4DB16-6372-405A-8B46-A1E5BCF0B675}" type="presParOf" srcId="{2CDE9148-3BC2-43D5-A314-0AF036D5F99C}" destId="{D0AE534A-D7D3-43FB-B2EF-5C690433F70F}" srcOrd="0" destOrd="0" presId="urn:microsoft.com/office/officeart/2005/8/layout/hList1"/>
    <dgm:cxn modelId="{C934CFC9-54BB-4AB4-AA92-E73BF28FA695}" type="presParOf" srcId="{2CDE9148-3BC2-43D5-A314-0AF036D5F99C}" destId="{B3F56F9D-879C-4FCF-B37B-C882FD5CAA7C}" srcOrd="1" destOrd="0" presId="urn:microsoft.com/office/officeart/2005/8/layout/h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5A116-F38E-F14C-BE2E-2CE4C6495A8E}">
      <dsp:nvSpPr>
        <dsp:cNvPr id="0" name=""/>
        <dsp:cNvSpPr/>
      </dsp:nvSpPr>
      <dsp:spPr>
        <a:xfrm>
          <a:off x="3583" y="684632"/>
          <a:ext cx="2154700" cy="8618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solidFill>
              <a:latin typeface="+mj-lt"/>
              <a:cs typeface="Arial" panose="020B0604020202020204" pitchFamily="34" charset="0"/>
            </a:rPr>
            <a:t>Top Earners</a:t>
          </a:r>
        </a:p>
      </dsp:txBody>
      <dsp:txXfrm>
        <a:off x="3583" y="684632"/>
        <a:ext cx="2154700" cy="861880"/>
      </dsp:txXfrm>
    </dsp:sp>
    <dsp:sp modelId="{AEC88340-A59A-3741-851D-615F5DE52865}">
      <dsp:nvSpPr>
        <dsp:cNvPr id="0" name=""/>
        <dsp:cNvSpPr/>
      </dsp:nvSpPr>
      <dsp:spPr>
        <a:xfrm>
          <a:off x="21779" y="1546512"/>
          <a:ext cx="2118307"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Senior employees earn significantly more in </a:t>
          </a:r>
          <a:r>
            <a:rPr lang="en-US" sz="1800" b="1" kern="1200" dirty="0"/>
            <a:t>INDIA</a:t>
          </a:r>
          <a:r>
            <a:rPr lang="en-US" sz="1800" kern="1200" dirty="0"/>
            <a:t> than in other locations.</a:t>
          </a:r>
          <a:endParaRPr lang="en-US" sz="1800" kern="1200" dirty="0">
            <a:latin typeface="+mj-lt"/>
            <a:cs typeface="Arial" panose="020B0604020202020204" pitchFamily="34" charset="0"/>
          </a:endParaRPr>
        </a:p>
      </dsp:txBody>
      <dsp:txXfrm>
        <a:off x="21779" y="1546512"/>
        <a:ext cx="2118307" cy="2854800"/>
      </dsp:txXfrm>
    </dsp:sp>
    <dsp:sp modelId="{F2EF3CD8-32D7-3949-B19A-AEA397651A98}">
      <dsp:nvSpPr>
        <dsp:cNvPr id="0" name=""/>
        <dsp:cNvSpPr/>
      </dsp:nvSpPr>
      <dsp:spPr>
        <a:xfrm>
          <a:off x="2459942" y="684632"/>
          <a:ext cx="2154700" cy="8618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latin typeface="+mj-lt"/>
              <a:cs typeface="Arial" panose="020B0604020202020204" pitchFamily="34" charset="0"/>
            </a:rPr>
            <a:t>Salary Growth</a:t>
          </a:r>
        </a:p>
      </dsp:txBody>
      <dsp:txXfrm>
        <a:off x="2459942" y="684632"/>
        <a:ext cx="2154700" cy="861880"/>
      </dsp:txXfrm>
    </dsp:sp>
    <dsp:sp modelId="{03596A30-05A3-274A-AE82-3A942B64B51E}">
      <dsp:nvSpPr>
        <dsp:cNvPr id="0" name=""/>
        <dsp:cNvSpPr/>
      </dsp:nvSpPr>
      <dsp:spPr>
        <a:xfrm>
          <a:off x="2464424" y="1546512"/>
          <a:ext cx="2145737"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Countries with consistent salary growth (2020  –2023): </a:t>
          </a:r>
          <a:endParaRPr lang="en-US" sz="1800" kern="1200" dirty="0">
            <a:latin typeface="+mj-lt"/>
            <a:cs typeface="Arial" panose="020B0604020202020204" pitchFamily="34" charset="0"/>
          </a:endParaRPr>
        </a:p>
        <a:p>
          <a:pPr marL="171450" lvl="1" indent="-171450" algn="l" defTabSz="800100">
            <a:lnSpc>
              <a:spcPct val="90000"/>
            </a:lnSpc>
            <a:spcBef>
              <a:spcPct val="0"/>
            </a:spcBef>
            <a:spcAft>
              <a:spcPct val="15000"/>
            </a:spcAft>
            <a:buChar char="•"/>
          </a:pPr>
          <a:endParaRPr lang="en-US" sz="1800" kern="1200" dirty="0">
            <a:latin typeface="+mj-lt"/>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a:latin typeface="+mj-lt"/>
              <a:cs typeface="Arial" panose="020B0604020202020204" pitchFamily="34" charset="0"/>
            </a:rPr>
            <a:t>1. Argentina</a:t>
          </a:r>
        </a:p>
        <a:p>
          <a:pPr marL="171450" lvl="1" indent="-171450" algn="l" defTabSz="800100">
            <a:lnSpc>
              <a:spcPct val="90000"/>
            </a:lnSpc>
            <a:spcBef>
              <a:spcPct val="0"/>
            </a:spcBef>
            <a:spcAft>
              <a:spcPct val="15000"/>
            </a:spcAft>
            <a:buChar char="•"/>
          </a:pPr>
          <a:r>
            <a:rPr lang="en-US" sz="1800" kern="1200" dirty="0">
              <a:latin typeface="+mj-lt"/>
              <a:cs typeface="Arial" panose="020B0604020202020204" pitchFamily="34" charset="0"/>
            </a:rPr>
            <a:t>2. Canada</a:t>
          </a:r>
        </a:p>
        <a:p>
          <a:pPr marL="171450" lvl="1" indent="-171450" algn="l" defTabSz="800100">
            <a:lnSpc>
              <a:spcPct val="90000"/>
            </a:lnSpc>
            <a:spcBef>
              <a:spcPct val="0"/>
            </a:spcBef>
            <a:spcAft>
              <a:spcPct val="15000"/>
            </a:spcAft>
            <a:buChar char="•"/>
          </a:pPr>
          <a:r>
            <a:rPr lang="en-US" sz="1800" kern="1200" dirty="0">
              <a:latin typeface="+mj-lt"/>
              <a:cs typeface="Arial" panose="020B0604020202020204" pitchFamily="34" charset="0"/>
            </a:rPr>
            <a:t>2. Egypt</a:t>
          </a:r>
        </a:p>
      </dsp:txBody>
      <dsp:txXfrm>
        <a:off x="2464424" y="1546512"/>
        <a:ext cx="2145737" cy="2854800"/>
      </dsp:txXfrm>
    </dsp:sp>
    <dsp:sp modelId="{B37DC580-64C1-144E-AEAD-8DE5397F13DF}">
      <dsp:nvSpPr>
        <dsp:cNvPr id="0" name=""/>
        <dsp:cNvSpPr/>
      </dsp:nvSpPr>
      <dsp:spPr>
        <a:xfrm>
          <a:off x="4916301" y="684632"/>
          <a:ext cx="2154700" cy="8618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solidFill>
              <a:latin typeface="+mj-lt"/>
              <a:cs typeface="Arial" panose="020B0604020202020204" pitchFamily="34" charset="0"/>
            </a:rPr>
            <a:t>Remote work</a:t>
          </a:r>
        </a:p>
      </dsp:txBody>
      <dsp:txXfrm>
        <a:off x="4916301" y="684632"/>
        <a:ext cx="2154700" cy="861880"/>
      </dsp:txXfrm>
    </dsp:sp>
    <dsp:sp modelId="{BACFA6D4-1695-4F42-BE58-5362E957318A}">
      <dsp:nvSpPr>
        <dsp:cNvPr id="0" name=""/>
        <dsp:cNvSpPr/>
      </dsp:nvSpPr>
      <dsp:spPr>
        <a:xfrm>
          <a:off x="4916301" y="1546512"/>
          <a:ext cx="2154700"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Remote work adoption increased sharply for mid-level and senior roles from 2021 to 2024.</a:t>
          </a:r>
          <a:endParaRPr lang="en-US" sz="1800" kern="1200" dirty="0">
            <a:latin typeface="+mj-lt"/>
            <a:cs typeface="Arial" panose="020B0604020202020204" pitchFamily="34" charset="0"/>
          </a:endParaRPr>
        </a:p>
      </dsp:txBody>
      <dsp:txXfrm>
        <a:off x="4916301" y="1546512"/>
        <a:ext cx="2154700" cy="2854800"/>
      </dsp:txXfrm>
    </dsp:sp>
    <dsp:sp modelId="{D0AE534A-D7D3-43FB-B2EF-5C690433F70F}">
      <dsp:nvSpPr>
        <dsp:cNvPr id="0" name=""/>
        <dsp:cNvSpPr/>
      </dsp:nvSpPr>
      <dsp:spPr>
        <a:xfrm>
          <a:off x="7372659" y="684632"/>
          <a:ext cx="2154700" cy="8618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solidFill>
              <a:latin typeface="+mj-lt"/>
              <a:cs typeface="Arial" panose="020B0604020202020204" pitchFamily="34" charset="0"/>
            </a:rPr>
            <a:t>Dominate</a:t>
          </a:r>
          <a:endParaRPr lang="en-US" sz="3700" kern="1200" dirty="0">
            <a:latin typeface="+mj-lt"/>
            <a:cs typeface="Arial" panose="020B0604020202020204" pitchFamily="34" charset="0"/>
          </a:endParaRPr>
        </a:p>
      </dsp:txBody>
      <dsp:txXfrm>
        <a:off x="7372659" y="684632"/>
        <a:ext cx="2154700" cy="861880"/>
      </dsp:txXfrm>
    </dsp:sp>
    <dsp:sp modelId="{B3F56F9D-879C-4FCF-B37B-C882FD5CAA7C}">
      <dsp:nvSpPr>
        <dsp:cNvPr id="0" name=""/>
        <dsp:cNvSpPr/>
      </dsp:nvSpPr>
      <dsp:spPr>
        <a:xfrm>
          <a:off x="7372659" y="1546512"/>
          <a:ext cx="2154700"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Full-time roles dominate for high-paying job titles, but remote part-time roles show growing trends..</a:t>
          </a:r>
          <a:endParaRPr lang="en-US" sz="1800" kern="1200" dirty="0">
            <a:latin typeface="+mj-lt"/>
            <a:cs typeface="Arial" panose="020B0604020202020204" pitchFamily="34" charset="0"/>
          </a:endParaRPr>
        </a:p>
      </dsp:txBody>
      <dsp:txXfrm>
        <a:off x="7372659" y="1546512"/>
        <a:ext cx="2154700"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7/20/2025</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7/20/2025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table</a:t>
            </a:r>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linkedin.com/in/sachin-gunjal01/"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634264" y="463974"/>
            <a:ext cx="4608392" cy="4137209"/>
          </a:xfrm>
        </p:spPr>
        <p:txBody>
          <a:bodyPr anchor="b">
            <a:normAutofit/>
          </a:bodyPr>
          <a:lstStyle/>
          <a:p>
            <a:pPr algn="ctr"/>
            <a:r>
              <a:rPr lang="en-US" dirty="0">
                <a:latin typeface="Consolas" panose="020B0609020204030204" pitchFamily="49" charset="0"/>
                <a:cs typeface="Times New Roman" panose="02020603050405020304" pitchFamily="18" charset="0"/>
              </a:rPr>
              <a:t>Case Study on Workforce Data Analysis</a:t>
            </a:r>
            <a:br>
              <a:rPr lang="en-US" dirty="0">
                <a:latin typeface="Consolas" panose="020B0609020204030204" pitchFamily="49" charset="0"/>
              </a:rPr>
            </a:br>
            <a:r>
              <a:rPr lang="en-US" sz="3600" dirty="0">
                <a:latin typeface="Consolas" panose="020B0609020204030204" pitchFamily="49" charset="0"/>
              </a:rPr>
              <a:t>by</a:t>
            </a:r>
            <a:r>
              <a:rPr lang="en-US" dirty="0">
                <a:latin typeface="Consolas" panose="020B0609020204030204" pitchFamily="49" charset="0"/>
              </a:rPr>
              <a:t> </a:t>
            </a:r>
            <a:br>
              <a:rPr lang="en-US" dirty="0">
                <a:latin typeface="Consolas" panose="020B0609020204030204" pitchFamily="49" charset="0"/>
              </a:rPr>
            </a:br>
            <a:br>
              <a:rPr lang="en-US" dirty="0">
                <a:latin typeface="Consolas" panose="020B0609020204030204" pitchFamily="49" charset="0"/>
              </a:rPr>
            </a:br>
            <a:r>
              <a:rPr lang="en-US" sz="4400" dirty="0">
                <a:solidFill>
                  <a:srgbClr val="FFFF00"/>
                </a:solidFill>
                <a:latin typeface="Times New Roman" panose="02020603050405020304" pitchFamily="18" charset="0"/>
                <a:cs typeface="Times New Roman" panose="02020603050405020304" pitchFamily="18" charset="0"/>
              </a:rPr>
              <a:t>Sachin Gunjal </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2460736-D287-2005-3EE8-CC2D2205CE39}"/>
              </a:ext>
            </a:extLst>
          </p:cNvPr>
          <p:cNvSpPr txBox="1"/>
          <p:nvPr/>
        </p:nvSpPr>
        <p:spPr>
          <a:xfrm>
            <a:off x="6634264" y="4946567"/>
            <a:ext cx="4608392" cy="1200329"/>
          </a:xfrm>
          <a:prstGeom prst="rect">
            <a:avLst/>
          </a:prstGeom>
          <a:no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Salary and Remote Work Trends Across Job Titles and Company Locations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2" descr="Business Analysis Strategy Management Development Graphic Word">
            <a:extLst>
              <a:ext uri="{FF2B5EF4-FFF2-40B4-BE49-F238E27FC236}">
                <a16:creationId xmlns:a16="http://schemas.microsoft.com/office/drawing/2014/main" id="{EA118572-DD7F-5175-DAA2-2D5C7648EB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171" r="1171"/>
          <a:stretch>
            <a:fillRect/>
          </a:stretch>
        </p:blipFill>
        <p:spPr bwMode="auto">
          <a:xfrm>
            <a:off x="832609" y="1673158"/>
            <a:ext cx="5616829" cy="4205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E07E-C49E-7378-1E4A-94E273CBA3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DEC94C-937F-A9BA-5D09-A80BE82ACDFD}"/>
              </a:ext>
            </a:extLst>
          </p:cNvPr>
          <p:cNvSpPr>
            <a:spLocks noGrp="1"/>
          </p:cNvSpPr>
          <p:nvPr>
            <p:ph type="ctrTitle"/>
          </p:nvPr>
        </p:nvSpPr>
        <p:spPr>
          <a:xfrm>
            <a:off x="1466182" y="184826"/>
            <a:ext cx="4505155" cy="836578"/>
          </a:xfrm>
        </p:spPr>
        <p:txBody>
          <a:bodyPr/>
          <a:lstStyle/>
          <a:p>
            <a:r>
              <a:rPr lang="en-US" sz="4000" b="1" dirty="0"/>
              <a:t>OBJECTIVES</a:t>
            </a:r>
            <a:endParaRPr lang="en-US" b="1" dirty="0"/>
          </a:p>
        </p:txBody>
      </p:sp>
      <p:sp>
        <p:nvSpPr>
          <p:cNvPr id="7" name="Slide Number Placeholder 6">
            <a:extLst>
              <a:ext uri="{FF2B5EF4-FFF2-40B4-BE49-F238E27FC236}">
                <a16:creationId xmlns:a16="http://schemas.microsoft.com/office/drawing/2014/main" id="{A17E2F9D-954E-7D58-FC53-9D0C66B3FC07}"/>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10</a:t>
            </a:fld>
            <a:endParaRPr lang="en-US" dirty="0"/>
          </a:p>
        </p:txBody>
      </p:sp>
      <p:sp>
        <p:nvSpPr>
          <p:cNvPr id="10" name="Rectangle 1">
            <a:extLst>
              <a:ext uri="{FF2B5EF4-FFF2-40B4-BE49-F238E27FC236}">
                <a16:creationId xmlns:a16="http://schemas.microsoft.com/office/drawing/2014/main" id="{8E462A27-797A-C0E9-5A75-3872420C6971}"/>
              </a:ext>
            </a:extLst>
          </p:cNvPr>
          <p:cNvSpPr>
            <a:spLocks noGrp="1" noChangeArrowheads="1"/>
          </p:cNvSpPr>
          <p:nvPr>
            <p:ph sz="quarter" idx="11"/>
          </p:nvPr>
        </p:nvSpPr>
        <p:spPr bwMode="auto">
          <a:xfrm>
            <a:off x="6332707" y="347620"/>
            <a:ext cx="55122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b="1" dirty="0"/>
              <a:t>7. Employee Career Pathing and Domain Switching </a:t>
            </a:r>
            <a:endParaRPr kumimoji="0" lang="en-US" altLang="en-US" b="1" i="0" u="none" strike="noStrike" cap="none" normalizeH="0" baseline="0" dirty="0">
              <a:ln>
                <a:noFill/>
              </a:ln>
              <a:effectLst/>
              <a:latin typeface="Arial" panose="020B0604020202020204" pitchFamily="34" charset="0"/>
            </a:endParaRPr>
          </a:p>
        </p:txBody>
      </p:sp>
      <p:sp>
        <p:nvSpPr>
          <p:cNvPr id="11" name="TextBox 10">
            <a:extLst>
              <a:ext uri="{FF2B5EF4-FFF2-40B4-BE49-F238E27FC236}">
                <a16:creationId xmlns:a16="http://schemas.microsoft.com/office/drawing/2014/main" id="{5CAF24BB-08D9-C276-FCF5-07DADD92CA4D}"/>
              </a:ext>
            </a:extLst>
          </p:cNvPr>
          <p:cNvSpPr txBox="1"/>
          <p:nvPr/>
        </p:nvSpPr>
        <p:spPr>
          <a:xfrm>
            <a:off x="6332707" y="1957414"/>
            <a:ext cx="5512229"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chemeClr val="bg1"/>
                </a:solidFill>
              </a:rPr>
              <a:t>Domain Transition Opportunities</a:t>
            </a:r>
            <a:r>
              <a:rPr lang="en-US" dirty="0">
                <a:solidFill>
                  <a:schemeClr val="bg1"/>
                </a:solidFill>
              </a:rPr>
              <a:t>: Employees and employers can leverage the salary data to guide transitions between domains. For example, if data suggests that certain roles within a specific industry offer better salary growth, employees can be guided toward upskilling for those domains.</a:t>
            </a:r>
          </a:p>
          <a:p>
            <a:pPr algn="just"/>
            <a:r>
              <a:rPr lang="en-US" dirty="0">
                <a:solidFill>
                  <a:schemeClr val="bg1"/>
                </a:solidFill>
              </a:rPr>
              <a:t> </a:t>
            </a:r>
          </a:p>
          <a:p>
            <a:pPr marL="285750" indent="-285750" algn="just">
              <a:buFont typeface="Arial" panose="020B0604020202020204" pitchFamily="34" charset="0"/>
              <a:buChar char="•"/>
            </a:pPr>
            <a:r>
              <a:rPr lang="en-US" b="1" dirty="0">
                <a:solidFill>
                  <a:schemeClr val="bg1"/>
                </a:solidFill>
              </a:rPr>
              <a:t>Entry-Level Growth Potential</a:t>
            </a:r>
            <a:r>
              <a:rPr lang="en-US" dirty="0">
                <a:solidFill>
                  <a:schemeClr val="bg1"/>
                </a:solidFill>
              </a:rPr>
              <a:t>: By identifying entry-level roles and locations that offer the highest growth potential, businesses can help guide early-career employees toward roles that promise better career trajectories and higher earning potential. </a:t>
            </a:r>
            <a:endParaRPr lang="en-IN" dirty="0">
              <a:solidFill>
                <a:schemeClr val="bg1"/>
              </a:solidFill>
            </a:endParaRPr>
          </a:p>
        </p:txBody>
      </p:sp>
      <p:pic>
        <p:nvPicPr>
          <p:cNvPr id="12290" name="Picture 2" descr="man using MacBook">
            <a:extLst>
              <a:ext uri="{FF2B5EF4-FFF2-40B4-BE49-F238E27FC236}">
                <a16:creationId xmlns:a16="http://schemas.microsoft.com/office/drawing/2014/main" id="{F88E9CE5-ACEE-CDD9-FE51-FB28E4C46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79" y="1712067"/>
            <a:ext cx="5512228" cy="4124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888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90A6-C1DC-065D-EE0F-C086195AE897}"/>
              </a:ext>
            </a:extLst>
          </p:cNvPr>
          <p:cNvSpPr>
            <a:spLocks noGrp="1"/>
          </p:cNvSpPr>
          <p:nvPr>
            <p:ph type="ctrTitle"/>
          </p:nvPr>
        </p:nvSpPr>
        <p:spPr>
          <a:xfrm>
            <a:off x="2552700" y="507244"/>
            <a:ext cx="8110044" cy="1292373"/>
          </a:xfrm>
        </p:spPr>
        <p:txBody>
          <a:bodyPr/>
          <a:lstStyle/>
          <a:p>
            <a:r>
              <a:rPr lang="en-US" dirty="0"/>
              <a:t>ACHIEVABLE RESULTS</a:t>
            </a:r>
            <a:endParaRPr lang="en-IN" dirty="0"/>
          </a:p>
        </p:txBody>
      </p:sp>
      <p:sp>
        <p:nvSpPr>
          <p:cNvPr id="3" name="Subtitle 2">
            <a:extLst>
              <a:ext uri="{FF2B5EF4-FFF2-40B4-BE49-F238E27FC236}">
                <a16:creationId xmlns:a16="http://schemas.microsoft.com/office/drawing/2014/main" id="{B6A4E2B4-56FA-6385-0747-8A4B68E2F605}"/>
              </a:ext>
            </a:extLst>
          </p:cNvPr>
          <p:cNvSpPr>
            <a:spLocks noGrp="1"/>
          </p:cNvSpPr>
          <p:nvPr>
            <p:ph type="subTitle" idx="1"/>
          </p:nvPr>
        </p:nvSpPr>
        <p:spPr>
          <a:xfrm>
            <a:off x="2552700" y="2402732"/>
            <a:ext cx="7846168" cy="3650448"/>
          </a:xfrm>
        </p:spPr>
        <p:txBody>
          <a:bodyPr>
            <a:normAutofit fontScale="70000" lnSpcReduction="20000"/>
          </a:bodyPr>
          <a:lstStyle/>
          <a:p>
            <a:pPr marL="457200" indent="-457200" algn="l">
              <a:buFont typeface="Arial" panose="020B0604020202020204" pitchFamily="34" charset="0"/>
              <a:buChar char="•"/>
            </a:pPr>
            <a:r>
              <a:rPr lang="en-US" b="1" dirty="0"/>
              <a:t>Salary</a:t>
            </a:r>
            <a:r>
              <a:rPr lang="en-US" dirty="0"/>
              <a:t> </a:t>
            </a:r>
            <a:r>
              <a:rPr lang="en-US" b="1" dirty="0"/>
              <a:t>Optimization</a:t>
            </a:r>
            <a:r>
              <a:rPr lang="en-US" dirty="0"/>
              <a:t>: Ensure employees are paid competitively by understanding salary trends across different regions and job titles. </a:t>
            </a:r>
          </a:p>
          <a:p>
            <a:pPr marL="457200" indent="-457200" algn="l">
              <a:buFont typeface="Arial" panose="020B0604020202020204" pitchFamily="34" charset="0"/>
              <a:buChar char="•"/>
            </a:pPr>
            <a:r>
              <a:rPr lang="en-US" b="1" dirty="0"/>
              <a:t>Workforce Planning</a:t>
            </a:r>
            <a:r>
              <a:rPr lang="en-US" dirty="0"/>
              <a:t>: Adjust recruitment, hiring, and talent retention strategies based on data-driven insights into company size, experience level, and geography. </a:t>
            </a:r>
          </a:p>
          <a:p>
            <a:pPr marL="457200" indent="-457200" algn="l">
              <a:buFont typeface="Arial" panose="020B0604020202020204" pitchFamily="34" charset="0"/>
              <a:buChar char="•"/>
            </a:pPr>
            <a:r>
              <a:rPr lang="en-US" b="1" dirty="0"/>
              <a:t>Remote Work Policy Development</a:t>
            </a:r>
            <a:r>
              <a:rPr lang="en-US" dirty="0"/>
              <a:t>: Use remote work adoption data to structure flexible work policies that align with current trends and preferences. </a:t>
            </a:r>
          </a:p>
          <a:p>
            <a:pPr marL="457200" indent="-457200" algn="l">
              <a:buFont typeface="Arial" panose="020B0604020202020204" pitchFamily="34" charset="0"/>
              <a:buChar char="•"/>
            </a:pPr>
            <a:r>
              <a:rPr lang="en-US" b="1" dirty="0"/>
              <a:t>Cost Management</a:t>
            </a:r>
            <a:r>
              <a:rPr lang="en-US" dirty="0"/>
              <a:t>: Optimize workforce costs by leveraging data on salary trends and experience level distributions across different markets</a:t>
            </a:r>
            <a:endParaRPr lang="en-IN" dirty="0"/>
          </a:p>
        </p:txBody>
      </p:sp>
      <p:sp>
        <p:nvSpPr>
          <p:cNvPr id="4" name="Slide Number Placeholder 3">
            <a:extLst>
              <a:ext uri="{FF2B5EF4-FFF2-40B4-BE49-F238E27FC236}">
                <a16:creationId xmlns:a16="http://schemas.microsoft.com/office/drawing/2014/main" id="{C3D43A5A-0385-16A6-79D6-9F98C650E88B}"/>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6614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0B20-6477-2433-2D0C-87B1095D9AE5}"/>
              </a:ext>
            </a:extLst>
          </p:cNvPr>
          <p:cNvSpPr>
            <a:spLocks noGrp="1"/>
          </p:cNvSpPr>
          <p:nvPr>
            <p:ph type="ctrTitle"/>
          </p:nvPr>
        </p:nvSpPr>
        <p:spPr>
          <a:xfrm>
            <a:off x="1518745" y="507244"/>
            <a:ext cx="9143999" cy="942177"/>
          </a:xfrm>
        </p:spPr>
        <p:txBody>
          <a:bodyPr/>
          <a:lstStyle/>
          <a:p>
            <a:r>
              <a:rPr lang="en-IN" sz="4400" dirty="0"/>
              <a:t>METHODOLOGIES</a:t>
            </a:r>
            <a:endParaRPr lang="en-IN" dirty="0"/>
          </a:p>
        </p:txBody>
      </p:sp>
      <p:sp>
        <p:nvSpPr>
          <p:cNvPr id="4" name="Slide Number Placeholder 3">
            <a:extLst>
              <a:ext uri="{FF2B5EF4-FFF2-40B4-BE49-F238E27FC236}">
                <a16:creationId xmlns:a16="http://schemas.microsoft.com/office/drawing/2014/main" id="{FE8F70E8-EE7C-A6DF-096A-EDCE5ADECCA0}"/>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5" name="Rectangle 1">
            <a:extLst>
              <a:ext uri="{FF2B5EF4-FFF2-40B4-BE49-F238E27FC236}">
                <a16:creationId xmlns:a16="http://schemas.microsoft.com/office/drawing/2014/main" id="{951789F0-33F9-3817-5EBC-8EE54DA9ED2E}"/>
              </a:ext>
            </a:extLst>
          </p:cNvPr>
          <p:cNvSpPr>
            <a:spLocks noGrp="1" noChangeArrowheads="1"/>
          </p:cNvSpPr>
          <p:nvPr>
            <p:ph type="subTitle" idx="1"/>
          </p:nvPr>
        </p:nvSpPr>
        <p:spPr bwMode="auto">
          <a:xfrm>
            <a:off x="2247089" y="1760196"/>
            <a:ext cx="797668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rial" panose="020B0604020202020204" pitchFamily="34" charset="0"/>
              </a:rPr>
              <a:t>The analysis plans to use SQL queries to extract, aggregate, and filter relevant workforce data across multiple dimensions.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rial" panose="020B0604020202020204" pitchFamily="34" charset="0"/>
              </a:rPr>
              <a:t>It involves grouping data by job title, company location, experience level, and employment type to identify trends.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rial" panose="020B0604020202020204" pitchFamily="34" charset="0"/>
              </a:rPr>
              <a:t>Conditional logic using </a:t>
            </a:r>
            <a:r>
              <a:rPr kumimoji="0" lang="en-US" altLang="en-US" sz="2000" b="0" i="0" u="none" strike="noStrike" cap="none" normalizeH="0" baseline="0" dirty="0">
                <a:ln>
                  <a:noFill/>
                </a:ln>
                <a:effectLst/>
                <a:latin typeface="Arial Unicode MS"/>
              </a:rPr>
              <a:t>CASE</a:t>
            </a:r>
            <a:r>
              <a:rPr kumimoji="0" lang="en-US" altLang="en-US" sz="2000" b="0" i="0" u="none" strike="noStrike" cap="none" normalizeH="0" baseline="0" dirty="0">
                <a:ln>
                  <a:noFill/>
                </a:ln>
                <a:effectLst/>
              </a:rPr>
              <a:t>, </a:t>
            </a:r>
            <a:r>
              <a:rPr kumimoji="0" lang="en-US" altLang="en-US" sz="2000" b="0" i="0" u="none" strike="noStrike" cap="none" normalizeH="0" baseline="0" dirty="0">
                <a:ln>
                  <a:noFill/>
                </a:ln>
                <a:effectLst/>
                <a:latin typeface="Arial Unicode MS"/>
              </a:rPr>
              <a:t>HAVING</a:t>
            </a:r>
            <a:r>
              <a:rPr kumimoji="0" lang="en-US" altLang="en-US" sz="2000" b="0" i="0" u="none" strike="noStrike" cap="none" normalizeH="0" baseline="0" dirty="0">
                <a:ln>
                  <a:noFill/>
                </a:ln>
                <a:effectLst/>
              </a:rPr>
              <a:t>, and </a:t>
            </a:r>
            <a:r>
              <a:rPr kumimoji="0" lang="en-US" altLang="en-US" sz="2000" b="0" i="0" u="none" strike="noStrike" cap="none" normalizeH="0" baseline="0" dirty="0">
                <a:ln>
                  <a:noFill/>
                </a:ln>
                <a:effectLst/>
                <a:latin typeface="Arial Unicode MS"/>
              </a:rPr>
              <a:t>WHERE</a:t>
            </a:r>
            <a:r>
              <a:rPr kumimoji="0" lang="en-US" altLang="en-US" sz="2000" b="0" i="0" u="none" strike="noStrike" cap="none" normalizeH="0" baseline="0" dirty="0">
                <a:ln>
                  <a:noFill/>
                </a:ln>
                <a:effectLst/>
              </a:rPr>
              <a:t> clauses is applied to derive business-specific insights</a:t>
            </a:r>
            <a:r>
              <a:rPr kumimoji="0" lang="en-US" altLang="en-US" sz="900" b="0" i="0" u="none" strike="noStrike" cap="none" normalizeH="0" baseline="0" dirty="0">
                <a:ln>
                  <a:noFill/>
                </a:ln>
                <a:effectLs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rial" panose="020B0604020202020204" pitchFamily="34" charset="0"/>
              </a:rPr>
              <a:t>The project will also calculate percentage increases, growth rates, and salary</a:t>
            </a:r>
            <a:r>
              <a:rPr lang="en-US" altLang="en-US" sz="2000" dirty="0">
                <a:latin typeface="Arial" panose="020B0604020202020204" pitchFamily="34" charset="0"/>
              </a:rPr>
              <a:t> </a:t>
            </a:r>
            <a:r>
              <a:rPr kumimoji="0" lang="en-US" altLang="en-US" sz="2000" b="0" i="0" u="none" strike="noStrike" cap="none" normalizeH="0" baseline="0" dirty="0">
                <a:ln>
                  <a:noFill/>
                </a:ln>
                <a:effectLst/>
                <a:latin typeface="Arial" panose="020B0604020202020204" pitchFamily="34" charset="0"/>
              </a:rPr>
              <a:t>differences over multiple years.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Arial" panose="020B0604020202020204" pitchFamily="34" charset="0"/>
              </a:rPr>
              <a:t>Subqueries and nested logic are used to compare against overall averages</a:t>
            </a:r>
            <a:r>
              <a:rPr lang="en-US" altLang="en-US" sz="2000" dirty="0">
                <a:latin typeface="Arial" panose="020B0604020202020204" pitchFamily="34" charset="0"/>
              </a:rPr>
              <a:t> </a:t>
            </a:r>
            <a:r>
              <a:rPr kumimoji="0" lang="en-US" altLang="en-US" sz="2000" b="0" i="0" u="none" strike="noStrike" cap="none" normalizeH="0" baseline="0" dirty="0">
                <a:ln>
                  <a:noFill/>
                </a:ln>
                <a:effectLst/>
                <a:latin typeface="Arial" panose="020B0604020202020204" pitchFamily="34" charset="0"/>
              </a:rPr>
              <a:t>or market baselines for decision-making.</a:t>
            </a:r>
          </a:p>
        </p:txBody>
      </p:sp>
    </p:spTree>
    <p:extLst>
      <p:ext uri="{BB962C8B-B14F-4D97-AF65-F5344CB8AC3E}">
        <p14:creationId xmlns:p14="http://schemas.microsoft.com/office/powerpoint/2010/main" val="1608993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A0A99-976E-6CA8-5918-E9DF6AA17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DD9B4E-FD0C-2BBC-F806-6892A91FE8B8}"/>
              </a:ext>
            </a:extLst>
          </p:cNvPr>
          <p:cNvSpPr>
            <a:spLocks noGrp="1"/>
          </p:cNvSpPr>
          <p:nvPr>
            <p:ph type="ctrTitle"/>
          </p:nvPr>
        </p:nvSpPr>
        <p:spPr>
          <a:xfrm>
            <a:off x="1466182" y="184826"/>
            <a:ext cx="4505155" cy="836578"/>
          </a:xfrm>
        </p:spPr>
        <p:txBody>
          <a:bodyPr>
            <a:normAutofit fontScale="90000"/>
          </a:bodyPr>
          <a:lstStyle/>
          <a:p>
            <a:r>
              <a:rPr lang="en-IN" sz="4000" b="1" dirty="0"/>
              <a:t>METHODOLOGIES</a:t>
            </a:r>
            <a:endParaRPr lang="en-US" b="1" dirty="0"/>
          </a:p>
        </p:txBody>
      </p:sp>
      <p:sp>
        <p:nvSpPr>
          <p:cNvPr id="7" name="Slide Number Placeholder 6">
            <a:extLst>
              <a:ext uri="{FF2B5EF4-FFF2-40B4-BE49-F238E27FC236}">
                <a16:creationId xmlns:a16="http://schemas.microsoft.com/office/drawing/2014/main" id="{44A07C36-AD98-5A8E-8385-93C39F967473}"/>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13</a:t>
            </a:fld>
            <a:endParaRPr lang="en-US" dirty="0"/>
          </a:p>
        </p:txBody>
      </p:sp>
      <p:sp>
        <p:nvSpPr>
          <p:cNvPr id="10" name="Rectangle 1">
            <a:extLst>
              <a:ext uri="{FF2B5EF4-FFF2-40B4-BE49-F238E27FC236}">
                <a16:creationId xmlns:a16="http://schemas.microsoft.com/office/drawing/2014/main" id="{CEBE5AF1-A17D-4E48-F18C-AA9A5F10D80D}"/>
              </a:ext>
            </a:extLst>
          </p:cNvPr>
          <p:cNvSpPr>
            <a:spLocks noGrp="1" noChangeArrowheads="1"/>
          </p:cNvSpPr>
          <p:nvPr>
            <p:ph sz="quarter" idx="11"/>
          </p:nvPr>
        </p:nvSpPr>
        <p:spPr bwMode="auto">
          <a:xfrm>
            <a:off x="6332707" y="501509"/>
            <a:ext cx="55122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IN" sz="2800" b="1" dirty="0"/>
              <a:t>TOOLS AND TECH</a:t>
            </a:r>
            <a:endParaRPr kumimoji="0" lang="en-US" altLang="en-US" sz="2800" b="1" i="0" u="none" strike="noStrike" cap="none" normalizeH="0" baseline="0" dirty="0">
              <a:ln>
                <a:noFill/>
              </a:ln>
              <a:effectLst/>
              <a:latin typeface="Arial" panose="020B0604020202020204" pitchFamily="34" charset="0"/>
            </a:endParaRPr>
          </a:p>
        </p:txBody>
      </p:sp>
      <p:sp>
        <p:nvSpPr>
          <p:cNvPr id="4" name="TextBox 3">
            <a:extLst>
              <a:ext uri="{FF2B5EF4-FFF2-40B4-BE49-F238E27FC236}">
                <a16:creationId xmlns:a16="http://schemas.microsoft.com/office/drawing/2014/main" id="{2ABB775B-C047-88B4-D425-C849F1ED5B00}"/>
              </a:ext>
            </a:extLst>
          </p:cNvPr>
          <p:cNvSpPr txBox="1"/>
          <p:nvPr/>
        </p:nvSpPr>
        <p:spPr>
          <a:xfrm>
            <a:off x="6332707" y="2054769"/>
            <a:ext cx="5512229" cy="2585323"/>
          </a:xfrm>
          <a:prstGeom prst="rect">
            <a:avLst/>
          </a:prstGeom>
          <a:noFill/>
        </p:spPr>
        <p:txBody>
          <a:bodyPr wrap="square" rtlCol="0">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SQL / MS SQL Server</a:t>
            </a:r>
          </a:p>
          <a:p>
            <a:pPr marL="342900" lvl="0" indent="-342900" eaLnBrk="0" fontAlgn="base" hangingPunct="0">
              <a:spcBef>
                <a:spcPct val="0"/>
              </a:spcBef>
              <a:spcAft>
                <a:spcPct val="0"/>
              </a:spcAft>
              <a:buFont typeface="Arial" panose="020B0604020202020204" pitchFamily="34" charset="0"/>
              <a:buChar char="•"/>
            </a:pPr>
            <a:endParaRPr lang="en-US" altLang="en-US" sz="2400" dirty="0">
              <a:solidFill>
                <a:schemeClr val="bg1"/>
              </a:solidFill>
              <a:latin typeface="Arial" panose="020B0604020202020204" pitchFamily="34" charset="0"/>
            </a:endParaRP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Data cleaning &amp; aggregation queries</a:t>
            </a:r>
          </a:p>
          <a:p>
            <a:pPr marL="342900" lvl="0" indent="-342900" eaLnBrk="0" fontAlgn="base" hangingPunct="0">
              <a:spcBef>
                <a:spcPct val="0"/>
              </a:spcBef>
              <a:spcAft>
                <a:spcPct val="0"/>
              </a:spcAft>
              <a:buFont typeface="Arial" panose="020B0604020202020204" pitchFamily="34" charset="0"/>
              <a:buChar char="•"/>
            </a:pPr>
            <a:endParaRPr lang="en-US" altLang="en-US" sz="2400" dirty="0">
              <a:solidFill>
                <a:schemeClr val="bg1"/>
              </a:solidFill>
              <a:latin typeface="Arial" panose="020B0604020202020204" pitchFamily="34" charset="0"/>
            </a:endParaRPr>
          </a:p>
          <a:p>
            <a:pPr marL="342900" lvl="0" indent="-342900" eaLnBrk="0" fontAlgn="base" hangingPunct="0">
              <a:spcBef>
                <a:spcPct val="0"/>
              </a:spcBef>
              <a:spcAft>
                <a:spcPct val="0"/>
              </a:spcAft>
              <a:buFont typeface="Arial" panose="020B0604020202020204" pitchFamily="34" charset="0"/>
              <a:buChar char="•"/>
            </a:pPr>
            <a:r>
              <a:rPr lang="en-US" altLang="en-US" sz="2400" dirty="0">
                <a:solidFill>
                  <a:schemeClr val="bg1"/>
                </a:solidFill>
                <a:latin typeface="Arial" panose="020B0604020202020204" pitchFamily="34" charset="0"/>
              </a:rPr>
              <a:t>Joins, subqueries, CASE statements, and update queries</a:t>
            </a:r>
          </a:p>
          <a:p>
            <a:endParaRPr lang="en-IN" dirty="0"/>
          </a:p>
        </p:txBody>
      </p:sp>
      <p:pic>
        <p:nvPicPr>
          <p:cNvPr id="6147" name="Picture 3" descr="a computer screen with a bunch of code on it">
            <a:extLst>
              <a:ext uri="{FF2B5EF4-FFF2-40B4-BE49-F238E27FC236}">
                <a16:creationId xmlns:a16="http://schemas.microsoft.com/office/drawing/2014/main" id="{75DA6E03-D51C-22A7-17A4-2CB7D3F93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4" y="1614791"/>
            <a:ext cx="5739320" cy="4348264"/>
          </a:xfrm>
          <a:prstGeom prst="rect">
            <a:avLst/>
          </a:prstGeom>
          <a:ln>
            <a:noFill/>
          </a:ln>
          <a:effectLst>
            <a:softEdge rad="112500"/>
          </a:effectLst>
        </p:spPr>
      </p:pic>
    </p:spTree>
    <p:extLst>
      <p:ext uri="{BB962C8B-B14F-4D97-AF65-F5344CB8AC3E}">
        <p14:creationId xmlns:p14="http://schemas.microsoft.com/office/powerpoint/2010/main" val="1964313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D414E-6F80-4822-A761-CEAC3F0D2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37903-CBCD-E906-D953-3A3187357D7A}"/>
              </a:ext>
            </a:extLst>
          </p:cNvPr>
          <p:cNvSpPr>
            <a:spLocks noGrp="1"/>
          </p:cNvSpPr>
          <p:nvPr>
            <p:ph type="ctrTitle"/>
          </p:nvPr>
        </p:nvSpPr>
        <p:spPr>
          <a:xfrm>
            <a:off x="2577830" y="507244"/>
            <a:ext cx="8084914" cy="942177"/>
          </a:xfrm>
        </p:spPr>
        <p:txBody>
          <a:bodyPr/>
          <a:lstStyle/>
          <a:p>
            <a:r>
              <a:rPr lang="en-IN" sz="4400" dirty="0"/>
              <a:t>APPROACHES</a:t>
            </a:r>
            <a:endParaRPr lang="en-IN" dirty="0"/>
          </a:p>
        </p:txBody>
      </p:sp>
      <p:sp>
        <p:nvSpPr>
          <p:cNvPr id="4" name="Slide Number Placeholder 3">
            <a:extLst>
              <a:ext uri="{FF2B5EF4-FFF2-40B4-BE49-F238E27FC236}">
                <a16:creationId xmlns:a16="http://schemas.microsoft.com/office/drawing/2014/main" id="{4C1D164B-90AB-8738-21B4-C31FD2EA290B}"/>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5" name="Rectangle 1">
            <a:extLst>
              <a:ext uri="{FF2B5EF4-FFF2-40B4-BE49-F238E27FC236}">
                <a16:creationId xmlns:a16="http://schemas.microsoft.com/office/drawing/2014/main" id="{4EA92F48-E698-33FA-391B-3CEFDA3C43EE}"/>
              </a:ext>
            </a:extLst>
          </p:cNvPr>
          <p:cNvSpPr>
            <a:spLocks noGrp="1" noChangeArrowheads="1"/>
          </p:cNvSpPr>
          <p:nvPr>
            <p:ph type="subTitle" idx="1"/>
          </p:nvPr>
        </p:nvSpPr>
        <p:spPr bwMode="auto">
          <a:xfrm>
            <a:off x="2577830" y="1760199"/>
            <a:ext cx="781131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The approach includes dividing data by relevant dimensions such as job title, company size, and work location.</a:t>
            </a:r>
          </a:p>
          <a:p>
            <a:pPr lvl="0" algn="l" eaLnBrk="0" fontAlgn="base" hangingPunct="0">
              <a:spcBef>
                <a:spcPct val="0"/>
              </a:spcBef>
              <a:spcAft>
                <a:spcPct val="0"/>
              </a:spcAft>
              <a:buFontTx/>
              <a:buChar char="•"/>
            </a:pPr>
            <a:endParaRPr lang="en-US" altLang="en-US" sz="2000" dirty="0">
              <a:latin typeface="Arial" panose="020B0604020202020204" pitchFamily="34" charset="0"/>
            </a:endParaRPr>
          </a:p>
          <a:p>
            <a:pPr marL="342900" lvl="0" indent="-342900" algn="l"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Salary benchmarking will be performed across years and roles using </a:t>
            </a:r>
            <a:r>
              <a:rPr lang="en-US" altLang="en-US" sz="2000" dirty="0">
                <a:latin typeface="Arial Unicode MS"/>
              </a:rPr>
              <a:t>AVG</a:t>
            </a:r>
            <a:r>
              <a:rPr lang="en-US" altLang="en-US" sz="2000" dirty="0"/>
              <a:t>, </a:t>
            </a:r>
            <a:r>
              <a:rPr lang="en-US" altLang="en-US" sz="2000" dirty="0">
                <a:latin typeface="Arial Unicode MS"/>
              </a:rPr>
              <a:t>MAX</a:t>
            </a:r>
            <a:r>
              <a:rPr lang="en-US" altLang="en-US" sz="2000" dirty="0"/>
              <a:t>, and </a:t>
            </a:r>
            <a:r>
              <a:rPr lang="en-US" altLang="en-US" sz="2000" dirty="0">
                <a:latin typeface="Arial Unicode MS"/>
              </a:rPr>
              <a:t>MIN</a:t>
            </a:r>
            <a:r>
              <a:rPr lang="en-US" altLang="en-US" sz="2000" dirty="0"/>
              <a:t> SQL functions</a:t>
            </a:r>
            <a:r>
              <a:rPr lang="en-US" altLang="en-US" sz="900" dirty="0"/>
              <a:t>.</a:t>
            </a:r>
          </a:p>
          <a:p>
            <a:pPr lvl="0" algn="l" eaLnBrk="0" fontAlgn="base" hangingPunct="0">
              <a:spcBef>
                <a:spcPct val="0"/>
              </a:spcBef>
              <a:spcAft>
                <a:spcPct val="0"/>
              </a:spcAft>
              <a:buFontTx/>
              <a:buChar char="•"/>
            </a:pPr>
            <a:endParaRPr lang="en-US" altLang="en-US" sz="2000" dirty="0">
              <a:latin typeface="Arial" panose="020B0604020202020204" pitchFamily="34" charset="0"/>
            </a:endParaRPr>
          </a:p>
          <a:p>
            <a:pPr marL="342900" lvl="0" indent="-342900" algn="l"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Country-level and role-level segmentation will be used to assess competitiveness and remote work trends.</a:t>
            </a:r>
          </a:p>
          <a:p>
            <a:pPr lvl="0" algn="l" eaLnBrk="0" fontAlgn="base" hangingPunct="0">
              <a:spcBef>
                <a:spcPct val="0"/>
              </a:spcBef>
              <a:spcAft>
                <a:spcPct val="0"/>
              </a:spcAft>
              <a:buFontTx/>
              <a:buChar char="•"/>
            </a:pPr>
            <a:endParaRPr lang="en-US" altLang="en-US" sz="2000" dirty="0">
              <a:latin typeface="Arial" panose="020B0604020202020204" pitchFamily="34" charset="0"/>
            </a:endParaRPr>
          </a:p>
          <a:p>
            <a:pPr marL="342900" lvl="0" indent="-342900" algn="l"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Updates to salary and remote ratio values are planned using </a:t>
            </a:r>
            <a:r>
              <a:rPr lang="en-US" altLang="en-US" sz="2000" dirty="0">
                <a:latin typeface="Arial Unicode MS"/>
              </a:rPr>
              <a:t>CASE</a:t>
            </a:r>
            <a:r>
              <a:rPr lang="en-US" altLang="en-US" sz="2000" dirty="0"/>
              <a:t> logic in SQL.</a:t>
            </a:r>
          </a:p>
          <a:p>
            <a:pPr lvl="0" algn="l" eaLnBrk="0" fontAlgn="base" hangingPunct="0">
              <a:spcBef>
                <a:spcPct val="0"/>
              </a:spcBef>
              <a:spcAft>
                <a:spcPct val="0"/>
              </a:spcAft>
              <a:buFontTx/>
              <a:buChar char="•"/>
            </a:pPr>
            <a:endParaRPr lang="en-US" altLang="en-US" sz="2000" dirty="0">
              <a:latin typeface="Arial" panose="020B0604020202020204" pitchFamily="34" charset="0"/>
            </a:endParaRPr>
          </a:p>
          <a:p>
            <a:pPr marL="342900" lvl="0" indent="-342900" algn="l"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Consistent comparison against overall averages will help identify above-market performers and patterns</a:t>
            </a: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4521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7818E-D63F-4E47-93CB-6F014C0518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3CACC8-D67E-8DC3-9474-5374A9FEFD01}"/>
              </a:ext>
            </a:extLst>
          </p:cNvPr>
          <p:cNvSpPr>
            <a:spLocks noGrp="1"/>
          </p:cNvSpPr>
          <p:nvPr>
            <p:ph type="ctrTitle"/>
          </p:nvPr>
        </p:nvSpPr>
        <p:spPr>
          <a:xfrm>
            <a:off x="1466182" y="184826"/>
            <a:ext cx="4505155" cy="836578"/>
          </a:xfrm>
        </p:spPr>
        <p:txBody>
          <a:bodyPr>
            <a:normAutofit/>
          </a:bodyPr>
          <a:lstStyle/>
          <a:p>
            <a:r>
              <a:rPr lang="en-IN" sz="4000" b="1" dirty="0"/>
              <a:t>KEY FINDINGS</a:t>
            </a:r>
            <a:endParaRPr lang="en-US" b="1" dirty="0"/>
          </a:p>
        </p:txBody>
      </p:sp>
      <p:sp>
        <p:nvSpPr>
          <p:cNvPr id="7" name="Slide Number Placeholder 6">
            <a:extLst>
              <a:ext uri="{FF2B5EF4-FFF2-40B4-BE49-F238E27FC236}">
                <a16:creationId xmlns:a16="http://schemas.microsoft.com/office/drawing/2014/main" id="{FAEC9B1F-8F4E-3ECD-4E66-7297F8309C93}"/>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15</a:t>
            </a:fld>
            <a:endParaRPr lang="en-US" dirty="0"/>
          </a:p>
        </p:txBody>
      </p:sp>
      <p:sp>
        <p:nvSpPr>
          <p:cNvPr id="8" name="AutoShape 4" descr="See related image detail. Focus on graph stock image. Image of development, glass - 19286777">
            <a:extLst>
              <a:ext uri="{FF2B5EF4-FFF2-40B4-BE49-F238E27FC236}">
                <a16:creationId xmlns:a16="http://schemas.microsoft.com/office/drawing/2014/main" id="{5C6D296D-E878-3B9C-89EF-AB9ECAEB2C51}"/>
              </a:ext>
            </a:extLst>
          </p:cNvPr>
          <p:cNvSpPr>
            <a:spLocks noChangeAspect="1" noChangeArrowheads="1"/>
          </p:cNvSpPr>
          <p:nvPr/>
        </p:nvSpPr>
        <p:spPr bwMode="auto">
          <a:xfrm>
            <a:off x="4377447"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056" name="Picture 8" descr="a magnifying glass sitting on top of an open book">
            <a:extLst>
              <a:ext uri="{FF2B5EF4-FFF2-40B4-BE49-F238E27FC236}">
                <a16:creationId xmlns:a16="http://schemas.microsoft.com/office/drawing/2014/main" id="{60C4B13A-2B16-C00C-13F4-A21F50A9B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3" y="1663431"/>
            <a:ext cx="5528321" cy="4064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74BC5C9-0901-3021-E7C7-5491ED9CF727}"/>
              </a:ext>
            </a:extLst>
          </p:cNvPr>
          <p:cNvSpPr txBox="1"/>
          <p:nvPr/>
        </p:nvSpPr>
        <p:spPr>
          <a:xfrm>
            <a:off x="6663447" y="1789889"/>
            <a:ext cx="4426085" cy="3477875"/>
          </a:xfrm>
          <a:prstGeom prst="rect">
            <a:avLst/>
          </a:prstGeom>
          <a:noFill/>
        </p:spPr>
        <p:txBody>
          <a:bodyPr wrap="square" rtlCol="0">
            <a:spAutoFit/>
          </a:bodyPr>
          <a:lstStyle/>
          <a:p>
            <a:r>
              <a:rPr lang="en-US" sz="4400" b="1" dirty="0">
                <a:solidFill>
                  <a:schemeClr val="bg1"/>
                </a:solidFill>
              </a:rPr>
              <a:t>Table Wise analysis points with proper numerical and dimension data</a:t>
            </a:r>
            <a:endParaRPr lang="en-IN" sz="4400" b="1" dirty="0">
              <a:solidFill>
                <a:schemeClr val="bg1"/>
              </a:solidFill>
            </a:endParaRPr>
          </a:p>
        </p:txBody>
      </p:sp>
    </p:spTree>
    <p:extLst>
      <p:ext uri="{BB962C8B-B14F-4D97-AF65-F5344CB8AC3E}">
        <p14:creationId xmlns:p14="http://schemas.microsoft.com/office/powerpoint/2010/main" val="410462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A9D2C-79E5-25CF-E4A6-2AA9C1BE822E}"/>
              </a:ext>
            </a:extLst>
          </p:cNvPr>
          <p:cNvSpPr>
            <a:spLocks noGrp="1"/>
          </p:cNvSpPr>
          <p:nvPr>
            <p:ph type="ctrTitle"/>
          </p:nvPr>
        </p:nvSpPr>
        <p:spPr>
          <a:xfrm>
            <a:off x="6603175" y="3274880"/>
            <a:ext cx="5163939" cy="2474204"/>
          </a:xfrm>
        </p:spPr>
        <p:txBody>
          <a:bodyPr>
            <a:noAutofit/>
          </a:bodyPr>
          <a:lstStyle/>
          <a:p>
            <a:pPr marL="285750" lvl="0" indent="-285750" eaLnBrk="0" fontAlgn="base" hangingPunct="0">
              <a:spcAft>
                <a:spcPct val="0"/>
              </a:spcAft>
              <a:buFont typeface="Arial" panose="020B0604020202020204" pitchFamily="34" charset="0"/>
              <a:buChar char="•"/>
            </a:pPr>
            <a:r>
              <a:rPr lang="en-US" altLang="en-US" sz="3600" dirty="0">
                <a:latin typeface="Arial" panose="020B0604020202020204" pitchFamily="34" charset="0"/>
              </a:rPr>
              <a:t>Top job titles with highest average salary for part-time in 2023 for </a:t>
            </a:r>
            <a:r>
              <a:rPr lang="en-US" altLang="en-US" sz="3600" b="1" dirty="0">
                <a:solidFill>
                  <a:srgbClr val="FFFF00"/>
                </a:solidFill>
                <a:latin typeface="Arial" panose="020B0604020202020204" pitchFamily="34" charset="0"/>
              </a:rPr>
              <a:t>Data Analyst, Data Scientist in Countries US and INDIA</a:t>
            </a:r>
          </a:p>
        </p:txBody>
      </p:sp>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16</a:t>
            </a:fld>
            <a:endParaRPr lang="en-US" dirty="0"/>
          </a:p>
        </p:txBody>
      </p:sp>
      <p:pic>
        <p:nvPicPr>
          <p:cNvPr id="13" name="Picture 12">
            <a:extLst>
              <a:ext uri="{FF2B5EF4-FFF2-40B4-BE49-F238E27FC236}">
                <a16:creationId xmlns:a16="http://schemas.microsoft.com/office/drawing/2014/main" id="{CAA7727C-0EA2-C231-D00B-E817C704FD2C}"/>
              </a:ext>
            </a:extLst>
          </p:cNvPr>
          <p:cNvPicPr>
            <a:picLocks noChangeAspect="1"/>
          </p:cNvPicPr>
          <p:nvPr/>
        </p:nvPicPr>
        <p:blipFill>
          <a:blip r:embed="rId2"/>
          <a:stretch>
            <a:fillRect/>
          </a:stretch>
        </p:blipFill>
        <p:spPr>
          <a:xfrm>
            <a:off x="943583" y="3010848"/>
            <a:ext cx="5359941" cy="1376326"/>
          </a:xfrm>
          <a:prstGeom prst="rect">
            <a:avLst/>
          </a:prstGeom>
          <a:ln>
            <a:noFill/>
          </a:ln>
          <a:effectLst>
            <a:outerShdw blurRad="292100" dist="139700" dir="2700000" algn="tl" rotWithShape="0">
              <a:srgbClr val="333333">
                <a:alpha val="65000"/>
              </a:srgbClr>
            </a:outerShdw>
          </a:effectLst>
        </p:spPr>
      </p:pic>
      <p:sp>
        <p:nvSpPr>
          <p:cNvPr id="14" name="Title 2">
            <a:extLst>
              <a:ext uri="{FF2B5EF4-FFF2-40B4-BE49-F238E27FC236}">
                <a16:creationId xmlns:a16="http://schemas.microsoft.com/office/drawing/2014/main" id="{EB5DFEF5-7410-802C-4944-1966BA00C682}"/>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10093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E5DF2-D0BF-77E1-DDBB-DA21815C43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01D1B7-BBDC-798F-40F6-3589E24AA983}"/>
              </a:ext>
            </a:extLst>
          </p:cNvPr>
          <p:cNvSpPr>
            <a:spLocks noGrp="1"/>
          </p:cNvSpPr>
          <p:nvPr>
            <p:ph type="ctrTitle"/>
          </p:nvPr>
        </p:nvSpPr>
        <p:spPr>
          <a:xfrm>
            <a:off x="6603175" y="992221"/>
            <a:ext cx="5163939" cy="4756863"/>
          </a:xfrm>
        </p:spPr>
        <p:txBody>
          <a:bodyPr>
            <a:normAutofit/>
          </a:bodyPr>
          <a:lstStyle/>
          <a:p>
            <a:r>
              <a:rPr lang="en-US" sz="3600" dirty="0"/>
              <a:t>Countries where mid-level salary is higher than the overall mid-level salary in 2023</a:t>
            </a:r>
            <a:r>
              <a:rPr lang="en-US" sz="3600" dirty="0">
                <a:solidFill>
                  <a:srgbClr val="FFFF00"/>
                </a:solidFill>
              </a:rPr>
              <a:t>:</a:t>
            </a:r>
            <a:br>
              <a:rPr lang="en-US" sz="3600" dirty="0">
                <a:solidFill>
                  <a:srgbClr val="FFFF00"/>
                </a:solidFill>
              </a:rPr>
            </a:br>
            <a:br>
              <a:rPr lang="en-US" sz="3600" dirty="0">
                <a:solidFill>
                  <a:srgbClr val="FFFF00"/>
                </a:solidFill>
              </a:rPr>
            </a:br>
            <a:r>
              <a:rPr lang="en-US" sz="3600" b="1" dirty="0">
                <a:solidFill>
                  <a:srgbClr val="FFFF00"/>
                </a:solidFill>
              </a:rPr>
              <a:t>India</a:t>
            </a:r>
            <a:br>
              <a:rPr lang="en-US" sz="3600" b="1" dirty="0">
                <a:solidFill>
                  <a:srgbClr val="FFFF00"/>
                </a:solidFill>
              </a:rPr>
            </a:br>
            <a:r>
              <a:rPr lang="en-US" sz="3600" b="1" dirty="0">
                <a:solidFill>
                  <a:srgbClr val="FFFF00"/>
                </a:solidFill>
              </a:rPr>
              <a:t>Philippines</a:t>
            </a:r>
            <a:br>
              <a:rPr lang="en-US" sz="3600" b="1" dirty="0">
                <a:solidFill>
                  <a:srgbClr val="FFFF00"/>
                </a:solidFill>
              </a:rPr>
            </a:br>
            <a:r>
              <a:rPr lang="en-US" sz="3600" b="1" dirty="0">
                <a:solidFill>
                  <a:srgbClr val="FFFF00"/>
                </a:solidFill>
              </a:rPr>
              <a:t>Australia</a:t>
            </a:r>
          </a:p>
        </p:txBody>
      </p:sp>
      <p:sp>
        <p:nvSpPr>
          <p:cNvPr id="11" name="Slide Number Placeholder 10">
            <a:extLst>
              <a:ext uri="{FF2B5EF4-FFF2-40B4-BE49-F238E27FC236}">
                <a16:creationId xmlns:a16="http://schemas.microsoft.com/office/drawing/2014/main" id="{9E82012B-2E2A-9C92-967C-68C47E2A3C28}"/>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17</a:t>
            </a:fld>
            <a:endParaRPr lang="en-US" dirty="0"/>
          </a:p>
        </p:txBody>
      </p:sp>
      <p:graphicFrame>
        <p:nvGraphicFramePr>
          <p:cNvPr id="2" name="Table 1">
            <a:extLst>
              <a:ext uri="{FF2B5EF4-FFF2-40B4-BE49-F238E27FC236}">
                <a16:creationId xmlns:a16="http://schemas.microsoft.com/office/drawing/2014/main" id="{29309BA8-00C8-194F-91F1-5444B698D0BC}"/>
              </a:ext>
            </a:extLst>
          </p:cNvPr>
          <p:cNvGraphicFramePr>
            <a:graphicFrameLocks noGrp="1"/>
          </p:cNvGraphicFramePr>
          <p:nvPr>
            <p:extLst>
              <p:ext uri="{D42A27DB-BD31-4B8C-83A1-F6EECF244321}">
                <p14:modId xmlns:p14="http://schemas.microsoft.com/office/powerpoint/2010/main" val="3561229496"/>
              </p:ext>
            </p:extLst>
          </p:nvPr>
        </p:nvGraphicFramePr>
        <p:xfrm>
          <a:off x="1089497" y="1838528"/>
          <a:ext cx="5163939" cy="3910556"/>
        </p:xfrm>
        <a:graphic>
          <a:graphicData uri="http://schemas.openxmlformats.org/drawingml/2006/table">
            <a:tbl>
              <a:tblPr firstRow="1" bandRow="1">
                <a:tableStyleId>{16D9F66E-5EB9-4882-86FB-DCBF35E3C3E4}</a:tableStyleId>
              </a:tblPr>
              <a:tblGrid>
                <a:gridCol w="1893131">
                  <a:extLst>
                    <a:ext uri="{9D8B030D-6E8A-4147-A177-3AD203B41FA5}">
                      <a16:colId xmlns:a16="http://schemas.microsoft.com/office/drawing/2014/main" val="1540632693"/>
                    </a:ext>
                  </a:extLst>
                </a:gridCol>
                <a:gridCol w="3270808">
                  <a:extLst>
                    <a:ext uri="{9D8B030D-6E8A-4147-A177-3AD203B41FA5}">
                      <a16:colId xmlns:a16="http://schemas.microsoft.com/office/drawing/2014/main" val="3096964422"/>
                    </a:ext>
                  </a:extLst>
                </a:gridCol>
              </a:tblGrid>
              <a:tr h="850358">
                <a:tc>
                  <a:txBody>
                    <a:bodyPr/>
                    <a:lstStyle/>
                    <a:p>
                      <a:pPr algn="ctr"/>
                      <a:r>
                        <a:rPr lang="en-US" dirty="0">
                          <a:solidFill>
                            <a:schemeClr val="tx1">
                              <a:lumMod val="95000"/>
                              <a:lumOff val="5000"/>
                            </a:schemeClr>
                          </a:solidFill>
                        </a:rPr>
                        <a:t>COUNTRY</a:t>
                      </a:r>
                      <a:endParaRPr lang="en-IN" dirty="0">
                        <a:solidFill>
                          <a:schemeClr val="tx1">
                            <a:lumMod val="95000"/>
                            <a:lumOff val="5000"/>
                          </a:schemeClr>
                        </a:solidFill>
                      </a:endParaRPr>
                    </a:p>
                  </a:txBody>
                  <a:tcPr>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US" dirty="0">
                          <a:solidFill>
                            <a:schemeClr val="tx1">
                              <a:lumMod val="95000"/>
                              <a:lumOff val="5000"/>
                            </a:schemeClr>
                          </a:solidFill>
                        </a:rPr>
                        <a:t>Mid Level Average</a:t>
                      </a:r>
                    </a:p>
                    <a:p>
                      <a:pPr algn="ctr"/>
                      <a:r>
                        <a:rPr lang="en-US" dirty="0">
                          <a:solidFill>
                            <a:schemeClr val="tx1">
                              <a:lumMod val="95000"/>
                              <a:lumOff val="5000"/>
                            </a:schemeClr>
                          </a:solidFill>
                        </a:rPr>
                        <a:t>Salary</a:t>
                      </a:r>
                      <a:endParaRPr lang="en-IN" dirty="0">
                        <a:solidFill>
                          <a:schemeClr val="tx1">
                            <a:lumMod val="95000"/>
                            <a:lumOff val="5000"/>
                          </a:schemeClr>
                        </a:solidFill>
                      </a:endParaRPr>
                    </a:p>
                  </a:txBody>
                  <a:tcPr>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482800580"/>
                  </a:ext>
                </a:extLst>
              </a:tr>
              <a:tr h="441025">
                <a:tc>
                  <a:txBody>
                    <a:bodyPr/>
                    <a:lstStyle/>
                    <a:p>
                      <a:pPr algn="ctr"/>
                      <a:r>
                        <a:rPr lang="de-DE" dirty="0"/>
                        <a:t>     IN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dirty="0"/>
                        <a:t>2208500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32984"/>
                  </a:ext>
                </a:extLst>
              </a:tr>
              <a:tr h="615793">
                <a:tc>
                  <a:txBody>
                    <a:bodyPr/>
                    <a:lstStyle/>
                    <a:p>
                      <a:pPr algn="ctr"/>
                      <a:r>
                        <a:rPr lang="de-DE" dirty="0"/>
                        <a:t>PH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dirty="0"/>
                        <a:t>343666.67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137070"/>
                  </a:ext>
                </a:extLst>
              </a:tr>
              <a:tr h="615793">
                <a:tc>
                  <a:txBody>
                    <a:bodyPr/>
                    <a:lstStyle/>
                    <a:p>
                      <a:pPr algn="ctr"/>
                      <a:r>
                        <a:rPr lang="de-DE" dirty="0"/>
                        <a:t>AU</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dirty="0"/>
                        <a:t>199544.55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0337703"/>
                  </a:ext>
                </a:extLst>
              </a:tr>
              <a:tr h="615793">
                <a:tc>
                  <a:txBody>
                    <a:bodyPr/>
                    <a:lstStyle/>
                    <a:p>
                      <a:pPr algn="ctr"/>
                      <a:r>
                        <a:rPr lang="de-DE" dirty="0"/>
                        <a:t>HK</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dirty="0"/>
                        <a:t>510000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243250"/>
                  </a:ext>
                </a:extLst>
              </a:tr>
              <a:tr h="771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    BR	</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dirty="0"/>
                        <a:t>140400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775677"/>
                  </a:ext>
                </a:extLst>
              </a:tr>
            </a:tbl>
          </a:graphicData>
        </a:graphic>
      </p:graphicFrame>
      <p:sp>
        <p:nvSpPr>
          <p:cNvPr id="3" name="Title 2">
            <a:extLst>
              <a:ext uri="{FF2B5EF4-FFF2-40B4-BE49-F238E27FC236}">
                <a16:creationId xmlns:a16="http://schemas.microsoft.com/office/drawing/2014/main" id="{DDFC000E-C763-1FA3-5509-E62F3200D6F3}"/>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3508921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6FD81-B584-1FB4-5BED-8ADA72C40B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267B0F-2BE6-2683-E77E-88B6EFF7C922}"/>
              </a:ext>
            </a:extLst>
          </p:cNvPr>
          <p:cNvSpPr>
            <a:spLocks noGrp="1"/>
          </p:cNvSpPr>
          <p:nvPr>
            <p:ph type="ctrTitle"/>
          </p:nvPr>
        </p:nvSpPr>
        <p:spPr>
          <a:xfrm>
            <a:off x="6505898" y="1867711"/>
            <a:ext cx="5163939" cy="3511722"/>
          </a:xfrm>
        </p:spPr>
        <p:txBody>
          <a:bodyPr>
            <a:noAutofit/>
          </a:bodyPr>
          <a:lstStyle/>
          <a:p>
            <a:pPr marL="285750" lvl="0" indent="-285750" eaLnBrk="0" fontAlgn="base" hangingPunct="0">
              <a:spcAft>
                <a:spcPct val="0"/>
              </a:spcAft>
              <a:buFont typeface="Arial" panose="020B0604020202020204" pitchFamily="34" charset="0"/>
              <a:buChar char="•"/>
            </a:pPr>
            <a:r>
              <a:rPr lang="en-US" sz="3600" dirty="0"/>
              <a:t>Countries with </a:t>
            </a:r>
            <a:r>
              <a:rPr lang="en-IN" sz="3600" dirty="0"/>
              <a:t>Highest and lowest Salary for</a:t>
            </a:r>
            <a:r>
              <a:rPr lang="en-US" sz="3600" dirty="0"/>
              <a:t> senior level (SE) employees in the Year 2023:</a:t>
            </a:r>
            <a:br>
              <a:rPr lang="en-US" sz="3600" dirty="0"/>
            </a:br>
            <a:r>
              <a:rPr lang="en-US" sz="2400" dirty="0">
                <a:solidFill>
                  <a:srgbClr val="FFFF00"/>
                </a:solidFill>
              </a:rPr>
              <a:t>Max Salary - INDIA - $1205085.72</a:t>
            </a:r>
            <a:br>
              <a:rPr lang="en-US" sz="2400" dirty="0">
                <a:solidFill>
                  <a:srgbClr val="FFFF00"/>
                </a:solidFill>
              </a:rPr>
            </a:br>
            <a:r>
              <a:rPr lang="en-US" sz="2400" dirty="0">
                <a:solidFill>
                  <a:srgbClr val="FFFF00"/>
                </a:solidFill>
              </a:rPr>
              <a:t>Min Salary -  Romania - $36000</a:t>
            </a:r>
            <a:endParaRPr lang="en-US" altLang="en-US" sz="3600" b="1" dirty="0">
              <a:solidFill>
                <a:srgbClr val="FFFF00"/>
              </a:solidFill>
              <a:latin typeface="Arial" panose="020B0604020202020204" pitchFamily="34" charset="0"/>
            </a:endParaRPr>
          </a:p>
        </p:txBody>
      </p:sp>
      <p:sp>
        <p:nvSpPr>
          <p:cNvPr id="11" name="Slide Number Placeholder 10">
            <a:extLst>
              <a:ext uri="{FF2B5EF4-FFF2-40B4-BE49-F238E27FC236}">
                <a16:creationId xmlns:a16="http://schemas.microsoft.com/office/drawing/2014/main" id="{82554546-FDE4-6013-1E83-40640843F182}"/>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18</a:t>
            </a:fld>
            <a:endParaRPr lang="en-US" dirty="0"/>
          </a:p>
        </p:txBody>
      </p:sp>
      <p:graphicFrame>
        <p:nvGraphicFramePr>
          <p:cNvPr id="3" name="Table 2">
            <a:extLst>
              <a:ext uri="{FF2B5EF4-FFF2-40B4-BE49-F238E27FC236}">
                <a16:creationId xmlns:a16="http://schemas.microsoft.com/office/drawing/2014/main" id="{63AE3792-FFE3-9DA2-2F5C-0870355D5093}"/>
              </a:ext>
            </a:extLst>
          </p:cNvPr>
          <p:cNvGraphicFramePr>
            <a:graphicFrameLocks noGrp="1"/>
          </p:cNvGraphicFramePr>
          <p:nvPr>
            <p:extLst>
              <p:ext uri="{D42A27DB-BD31-4B8C-83A1-F6EECF244321}">
                <p14:modId xmlns:p14="http://schemas.microsoft.com/office/powerpoint/2010/main" val="2991281009"/>
              </p:ext>
            </p:extLst>
          </p:nvPr>
        </p:nvGraphicFramePr>
        <p:xfrm>
          <a:off x="942502" y="2665379"/>
          <a:ext cx="5322111" cy="2208178"/>
        </p:xfrm>
        <a:graphic>
          <a:graphicData uri="http://schemas.openxmlformats.org/drawingml/2006/table">
            <a:tbl>
              <a:tblPr firstRow="1" bandRow="1">
                <a:tableStyleId>{16D9F66E-5EB9-4882-86FB-DCBF35E3C3E4}</a:tableStyleId>
              </a:tblPr>
              <a:tblGrid>
                <a:gridCol w="1774037">
                  <a:extLst>
                    <a:ext uri="{9D8B030D-6E8A-4147-A177-3AD203B41FA5}">
                      <a16:colId xmlns:a16="http://schemas.microsoft.com/office/drawing/2014/main" val="1515017716"/>
                    </a:ext>
                  </a:extLst>
                </a:gridCol>
                <a:gridCol w="1774037">
                  <a:extLst>
                    <a:ext uri="{9D8B030D-6E8A-4147-A177-3AD203B41FA5}">
                      <a16:colId xmlns:a16="http://schemas.microsoft.com/office/drawing/2014/main" val="1839518364"/>
                    </a:ext>
                  </a:extLst>
                </a:gridCol>
                <a:gridCol w="1774037">
                  <a:extLst>
                    <a:ext uri="{9D8B030D-6E8A-4147-A177-3AD203B41FA5}">
                      <a16:colId xmlns:a16="http://schemas.microsoft.com/office/drawing/2014/main" val="616303535"/>
                    </a:ext>
                  </a:extLst>
                </a:gridCol>
              </a:tblGrid>
              <a:tr h="1104089">
                <a:tc>
                  <a:txBody>
                    <a:bodyPr/>
                    <a:lstStyle/>
                    <a:p>
                      <a:r>
                        <a:rPr lang="en-US" dirty="0"/>
                        <a:t>Country</a:t>
                      </a:r>
                      <a:endParaRPr lang="en-IN" dirty="0"/>
                    </a:p>
                  </a:txBody>
                  <a:tcPr/>
                </a:tc>
                <a:tc>
                  <a:txBody>
                    <a:bodyPr/>
                    <a:lstStyle/>
                    <a:p>
                      <a:r>
                        <a:rPr lang="en-US" dirty="0"/>
                        <a:t>INDIA (Max)</a:t>
                      </a:r>
                      <a:endParaRPr lang="en-IN" dirty="0"/>
                    </a:p>
                  </a:txBody>
                  <a:tcPr/>
                </a:tc>
                <a:tc>
                  <a:txBody>
                    <a:bodyPr/>
                    <a:lstStyle/>
                    <a:p>
                      <a:r>
                        <a:rPr lang="en-US" dirty="0"/>
                        <a:t>Romania (Min)</a:t>
                      </a:r>
                      <a:endParaRPr lang="en-IN" dirty="0"/>
                    </a:p>
                  </a:txBody>
                  <a:tcPr/>
                </a:tc>
                <a:extLst>
                  <a:ext uri="{0D108BD9-81ED-4DB2-BD59-A6C34878D82A}">
                    <a16:rowId xmlns:a16="http://schemas.microsoft.com/office/drawing/2014/main" val="1446613371"/>
                  </a:ext>
                </a:extLst>
              </a:tr>
              <a:tr h="1104089">
                <a:tc>
                  <a:txBody>
                    <a:bodyPr/>
                    <a:lstStyle/>
                    <a:p>
                      <a:r>
                        <a:rPr lang="en-US" dirty="0"/>
                        <a:t>Salary</a:t>
                      </a:r>
                      <a:endParaRPr lang="en-IN" dirty="0"/>
                    </a:p>
                  </a:txBody>
                  <a:tcPr/>
                </a:tc>
                <a:tc>
                  <a:txBody>
                    <a:bodyPr/>
                    <a:lstStyle/>
                    <a:p>
                      <a:r>
                        <a:rPr lang="en-US" sz="1800" dirty="0"/>
                        <a:t>$1205085.72</a:t>
                      </a:r>
                      <a:endParaRPr lang="en-IN" dirty="0"/>
                    </a:p>
                  </a:txBody>
                  <a:tcPr/>
                </a:tc>
                <a:tc>
                  <a:txBody>
                    <a:bodyPr/>
                    <a:lstStyle/>
                    <a:p>
                      <a:r>
                        <a:rPr lang="en-US" sz="1800" dirty="0"/>
                        <a:t>$36000</a:t>
                      </a:r>
                      <a:endParaRPr lang="en-IN" dirty="0"/>
                    </a:p>
                  </a:txBody>
                  <a:tcPr/>
                </a:tc>
                <a:extLst>
                  <a:ext uri="{0D108BD9-81ED-4DB2-BD59-A6C34878D82A}">
                    <a16:rowId xmlns:a16="http://schemas.microsoft.com/office/drawing/2014/main" val="3333758468"/>
                  </a:ext>
                </a:extLst>
              </a:tr>
            </a:tbl>
          </a:graphicData>
        </a:graphic>
      </p:graphicFrame>
      <p:sp>
        <p:nvSpPr>
          <p:cNvPr id="5" name="Title 2">
            <a:extLst>
              <a:ext uri="{FF2B5EF4-FFF2-40B4-BE49-F238E27FC236}">
                <a16:creationId xmlns:a16="http://schemas.microsoft.com/office/drawing/2014/main" id="{23B1F702-D4C3-278D-D748-D81A885AA25D}"/>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306584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B0376-1E70-458C-0C16-1810BA2281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7B7C71-37FB-C91C-7CF5-AC443490A78F}"/>
              </a:ext>
            </a:extLst>
          </p:cNvPr>
          <p:cNvSpPr>
            <a:spLocks noGrp="1"/>
          </p:cNvSpPr>
          <p:nvPr>
            <p:ph type="ctrTitle"/>
          </p:nvPr>
        </p:nvSpPr>
        <p:spPr>
          <a:xfrm>
            <a:off x="6447531" y="1193838"/>
            <a:ext cx="5163939" cy="4951417"/>
          </a:xfrm>
        </p:spPr>
        <p:txBody>
          <a:bodyPr>
            <a:noAutofit/>
          </a:bodyPr>
          <a:lstStyle/>
          <a:p>
            <a:pPr marL="571500" lvl="0" indent="-571500" eaLnBrk="0" fontAlgn="base" hangingPunct="0">
              <a:spcAft>
                <a:spcPct val="0"/>
              </a:spcAft>
              <a:buFont typeface="Arial" panose="020B0604020202020204" pitchFamily="34" charset="0"/>
              <a:buChar char="•"/>
            </a:pPr>
            <a:r>
              <a:rPr lang="en-US" sz="3600" dirty="0"/>
              <a:t>Percentage increase in salaries for top 7 job titles in year 2023 to 2024:</a:t>
            </a:r>
            <a:br>
              <a:rPr lang="en-US" sz="3600" dirty="0"/>
            </a:br>
            <a:br>
              <a:rPr lang="en-US" sz="3600" dirty="0"/>
            </a:br>
            <a:r>
              <a:rPr lang="en-US" sz="2400" dirty="0">
                <a:solidFill>
                  <a:srgbClr val="FFFF00"/>
                </a:solidFill>
              </a:rPr>
              <a:t>1. Data Analyst Lead</a:t>
            </a:r>
            <a:br>
              <a:rPr lang="en-US" sz="2400" dirty="0">
                <a:solidFill>
                  <a:srgbClr val="FFFF00"/>
                </a:solidFill>
              </a:rPr>
            </a:br>
            <a:r>
              <a:rPr lang="en-US" sz="2400" dirty="0">
                <a:solidFill>
                  <a:srgbClr val="FFFF00"/>
                </a:solidFill>
              </a:rPr>
              <a:t>2. Lead Data Analyst</a:t>
            </a:r>
            <a:br>
              <a:rPr lang="en-US" sz="2400" dirty="0">
                <a:solidFill>
                  <a:srgbClr val="FFFF00"/>
                </a:solidFill>
              </a:rPr>
            </a:br>
            <a:r>
              <a:rPr lang="en-US" sz="2400" dirty="0">
                <a:solidFill>
                  <a:srgbClr val="FFFF00"/>
                </a:solidFill>
              </a:rPr>
              <a:t>3. ETL Engineer</a:t>
            </a:r>
            <a:br>
              <a:rPr lang="en-US" sz="2400" dirty="0">
                <a:solidFill>
                  <a:srgbClr val="FFFF00"/>
                </a:solidFill>
              </a:rPr>
            </a:br>
            <a:r>
              <a:rPr lang="en-US" sz="2400" dirty="0">
                <a:solidFill>
                  <a:srgbClr val="FFFF00"/>
                </a:solidFill>
              </a:rPr>
              <a:t>4. Data Operations Specialist</a:t>
            </a:r>
            <a:br>
              <a:rPr lang="en-US" sz="2400" dirty="0">
                <a:solidFill>
                  <a:srgbClr val="FFFF00"/>
                </a:solidFill>
              </a:rPr>
            </a:br>
            <a:r>
              <a:rPr lang="en-US" sz="2400" dirty="0">
                <a:solidFill>
                  <a:srgbClr val="FFFF00"/>
                </a:solidFill>
              </a:rPr>
              <a:t>5. Prompt Engineer</a:t>
            </a:r>
            <a:br>
              <a:rPr lang="en-US" sz="2400" dirty="0">
                <a:solidFill>
                  <a:srgbClr val="FFFF00"/>
                </a:solidFill>
              </a:rPr>
            </a:br>
            <a:r>
              <a:rPr lang="en-US" sz="2400" dirty="0">
                <a:solidFill>
                  <a:srgbClr val="FFFF00"/>
                </a:solidFill>
              </a:rPr>
              <a:t>6. Data Management Analyst</a:t>
            </a:r>
            <a:br>
              <a:rPr lang="en-US" sz="2400" dirty="0">
                <a:solidFill>
                  <a:srgbClr val="FFFF00"/>
                </a:solidFill>
              </a:rPr>
            </a:br>
            <a:r>
              <a:rPr lang="en-US" sz="2400" dirty="0">
                <a:solidFill>
                  <a:srgbClr val="FFFF00"/>
                </a:solidFill>
              </a:rPr>
              <a:t>7. Head of Machine Learning</a:t>
            </a:r>
            <a:endParaRPr lang="en-US" altLang="en-US" sz="2800" b="1" dirty="0">
              <a:solidFill>
                <a:srgbClr val="FFFF00"/>
              </a:solidFill>
              <a:latin typeface="Arial" panose="020B0604020202020204" pitchFamily="34" charset="0"/>
            </a:endParaRPr>
          </a:p>
        </p:txBody>
      </p:sp>
      <p:sp>
        <p:nvSpPr>
          <p:cNvPr id="11" name="Slide Number Placeholder 10">
            <a:extLst>
              <a:ext uri="{FF2B5EF4-FFF2-40B4-BE49-F238E27FC236}">
                <a16:creationId xmlns:a16="http://schemas.microsoft.com/office/drawing/2014/main" id="{6209C6CF-8CE6-78B2-59A5-B3484F54A996}"/>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19</a:t>
            </a:fld>
            <a:endParaRPr lang="en-US" dirty="0"/>
          </a:p>
        </p:txBody>
      </p:sp>
      <p:graphicFrame>
        <p:nvGraphicFramePr>
          <p:cNvPr id="2" name="Table 1">
            <a:extLst>
              <a:ext uri="{FF2B5EF4-FFF2-40B4-BE49-F238E27FC236}">
                <a16:creationId xmlns:a16="http://schemas.microsoft.com/office/drawing/2014/main" id="{BD6D5951-4457-2732-1EA5-A12EFC3CEB62}"/>
              </a:ext>
            </a:extLst>
          </p:cNvPr>
          <p:cNvGraphicFramePr>
            <a:graphicFrameLocks noGrp="1"/>
          </p:cNvGraphicFramePr>
          <p:nvPr>
            <p:extLst>
              <p:ext uri="{D42A27DB-BD31-4B8C-83A1-F6EECF244321}">
                <p14:modId xmlns:p14="http://schemas.microsoft.com/office/powerpoint/2010/main" val="180956591"/>
              </p:ext>
            </p:extLst>
          </p:nvPr>
        </p:nvGraphicFramePr>
        <p:xfrm>
          <a:off x="963038" y="1926077"/>
          <a:ext cx="5328849" cy="3579776"/>
        </p:xfrm>
        <a:graphic>
          <a:graphicData uri="http://schemas.openxmlformats.org/drawingml/2006/table">
            <a:tbl>
              <a:tblPr>
                <a:tableStyleId>{16D9F66E-5EB9-4882-86FB-DCBF35E3C3E4}</a:tableStyleId>
              </a:tblPr>
              <a:tblGrid>
                <a:gridCol w="2772383">
                  <a:extLst>
                    <a:ext uri="{9D8B030D-6E8A-4147-A177-3AD203B41FA5}">
                      <a16:colId xmlns:a16="http://schemas.microsoft.com/office/drawing/2014/main" val="3764588607"/>
                    </a:ext>
                  </a:extLst>
                </a:gridCol>
                <a:gridCol w="2556466">
                  <a:extLst>
                    <a:ext uri="{9D8B030D-6E8A-4147-A177-3AD203B41FA5}">
                      <a16:colId xmlns:a16="http://schemas.microsoft.com/office/drawing/2014/main" val="828425316"/>
                    </a:ext>
                  </a:extLst>
                </a:gridCol>
              </a:tblGrid>
              <a:tr h="756291">
                <a:tc>
                  <a:txBody>
                    <a:bodyPr/>
                    <a:lstStyle/>
                    <a:p>
                      <a:pPr algn="ctr" fontAlgn="b">
                        <a:buNone/>
                      </a:pPr>
                      <a:r>
                        <a:rPr lang="en-IN" sz="2300" b="1" u="none" strike="noStrike" dirty="0">
                          <a:effectLst/>
                          <a:latin typeface="Times New Roman" panose="02020603050405020304" pitchFamily="18" charset="0"/>
                          <a:cs typeface="Times New Roman" panose="02020603050405020304" pitchFamily="18" charset="0"/>
                        </a:rPr>
                        <a:t>Job Title</a:t>
                      </a:r>
                      <a:endParaRPr lang="en-IN" sz="23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75000"/>
                      </a:schemeClr>
                    </a:solidFill>
                  </a:tcPr>
                </a:tc>
                <a:tc>
                  <a:txBody>
                    <a:bodyPr/>
                    <a:lstStyle/>
                    <a:p>
                      <a:pPr algn="ctr" fontAlgn="b">
                        <a:buNone/>
                      </a:pPr>
                      <a:r>
                        <a:rPr lang="en-IN" sz="2300" b="1" u="none" strike="noStrike" dirty="0">
                          <a:effectLst/>
                          <a:latin typeface="Times New Roman" panose="02020603050405020304" pitchFamily="18" charset="0"/>
                          <a:cs typeface="Times New Roman" panose="02020603050405020304" pitchFamily="18" charset="0"/>
                        </a:rPr>
                        <a:t>Percentage Increase</a:t>
                      </a:r>
                      <a:endParaRPr lang="en-IN" sz="23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75000"/>
                      </a:schemeClr>
                    </a:solidFill>
                  </a:tcPr>
                </a:tc>
                <a:extLst>
                  <a:ext uri="{0D108BD9-81ED-4DB2-BD59-A6C34878D82A}">
                    <a16:rowId xmlns:a16="http://schemas.microsoft.com/office/drawing/2014/main" val="2190010632"/>
                  </a:ext>
                </a:extLst>
              </a:tr>
              <a:tr h="403355">
                <a:tc>
                  <a:txBody>
                    <a:bodyPr/>
                    <a:lstStyle/>
                    <a:p>
                      <a:pPr algn="l" fontAlgn="b">
                        <a:buNone/>
                      </a:pPr>
                      <a:r>
                        <a:rPr lang="en-IN" sz="1800" u="none" strike="noStrike" dirty="0">
                          <a:effectLst/>
                        </a:rPr>
                        <a:t>Data Analyst Lead</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1011.11</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5243525"/>
                  </a:ext>
                </a:extLst>
              </a:tr>
              <a:tr h="403355">
                <a:tc>
                  <a:txBody>
                    <a:bodyPr/>
                    <a:lstStyle/>
                    <a:p>
                      <a:pPr algn="l" fontAlgn="b">
                        <a:buNone/>
                      </a:pPr>
                      <a:r>
                        <a:rPr lang="en-IN" sz="1800" u="none" strike="noStrike" dirty="0">
                          <a:effectLst/>
                        </a:rPr>
                        <a:t>Lead Data Analyst</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320.92</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4247519"/>
                  </a:ext>
                </a:extLst>
              </a:tr>
              <a:tr h="403355">
                <a:tc>
                  <a:txBody>
                    <a:bodyPr/>
                    <a:lstStyle/>
                    <a:p>
                      <a:pPr algn="l" fontAlgn="b">
                        <a:buNone/>
                      </a:pPr>
                      <a:r>
                        <a:rPr lang="en-IN" sz="1800" u="none" strike="noStrike" dirty="0">
                          <a:effectLst/>
                        </a:rPr>
                        <a:t>ETL Engineer</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155.32</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4500382"/>
                  </a:ext>
                </a:extLst>
              </a:tr>
              <a:tr h="403355">
                <a:tc>
                  <a:txBody>
                    <a:bodyPr/>
                    <a:lstStyle/>
                    <a:p>
                      <a:pPr algn="l" fontAlgn="b">
                        <a:buNone/>
                      </a:pPr>
                      <a:r>
                        <a:rPr lang="en-IN" sz="1800" u="none" strike="noStrike" dirty="0">
                          <a:effectLst/>
                        </a:rPr>
                        <a:t>Data Operations Specialist</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97.19</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3729580"/>
                  </a:ext>
                </a:extLst>
              </a:tr>
              <a:tr h="403355">
                <a:tc>
                  <a:txBody>
                    <a:bodyPr/>
                    <a:lstStyle/>
                    <a:p>
                      <a:pPr algn="l" fontAlgn="b">
                        <a:buNone/>
                      </a:pPr>
                      <a:r>
                        <a:rPr lang="en-IN" sz="1800" u="none" strike="noStrike">
                          <a:effectLst/>
                        </a:rPr>
                        <a:t>Prompt Engineer</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77.61</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8251448"/>
                  </a:ext>
                </a:extLst>
              </a:tr>
              <a:tr h="403355">
                <a:tc>
                  <a:txBody>
                    <a:bodyPr/>
                    <a:lstStyle/>
                    <a:p>
                      <a:pPr algn="l" fontAlgn="b">
                        <a:buNone/>
                      </a:pPr>
                      <a:r>
                        <a:rPr lang="en-IN" sz="1800" u="none" strike="noStrike">
                          <a:effectLst/>
                        </a:rPr>
                        <a:t>Data Management Analyst</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45.21</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3588970"/>
                  </a:ext>
                </a:extLst>
              </a:tr>
              <a:tr h="403355">
                <a:tc>
                  <a:txBody>
                    <a:bodyPr/>
                    <a:lstStyle/>
                    <a:p>
                      <a:pPr algn="l" fontAlgn="b">
                        <a:buNone/>
                      </a:pPr>
                      <a:r>
                        <a:rPr lang="en-IN" sz="1800" u="none" strike="noStrike">
                          <a:effectLst/>
                        </a:rPr>
                        <a:t>Head of Machine Learning</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buNone/>
                      </a:pPr>
                      <a:r>
                        <a:rPr lang="en-IN" sz="1800" u="none" strike="noStrike" dirty="0">
                          <a:effectLst/>
                        </a:rPr>
                        <a:t>45.17</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1057186"/>
                  </a:ext>
                </a:extLst>
              </a:tr>
            </a:tbl>
          </a:graphicData>
        </a:graphic>
      </p:graphicFrame>
      <p:sp>
        <p:nvSpPr>
          <p:cNvPr id="5" name="Title 2">
            <a:extLst>
              <a:ext uri="{FF2B5EF4-FFF2-40B4-BE49-F238E27FC236}">
                <a16:creationId xmlns:a16="http://schemas.microsoft.com/office/drawing/2014/main" id="{E0BFA990-A43C-C6B6-B4BF-CDF6867672E9}"/>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369527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758969" y="347620"/>
            <a:ext cx="6079575" cy="911862"/>
          </a:xfrm>
        </p:spPr>
        <p:txBody>
          <a:bodyPr>
            <a:noAutofit/>
          </a:bodyPr>
          <a:lstStyle/>
          <a:p>
            <a:pPr algn="l"/>
            <a:r>
              <a:rPr lang="en-US" sz="3200" b="1" dirty="0"/>
              <a:t>WHAT WILL WE DISCUSS</a:t>
            </a:r>
            <a:endParaRPr lang="en-US" sz="3600" b="1" dirty="0"/>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1342417" y="1332691"/>
            <a:ext cx="4348264" cy="5177689"/>
          </a:xfrm>
        </p:spPr>
        <p:txBody>
          <a:bodyPr>
            <a:normAutofit/>
          </a:bodyPr>
          <a:lstStyle/>
          <a:p>
            <a:pPr marL="342900" indent="-342900" algn="l">
              <a:buFont typeface="Arial" panose="020B0604020202020204" pitchFamily="34" charset="0"/>
              <a:buChar char="•"/>
            </a:pPr>
            <a:r>
              <a:rPr lang="en-US" sz="2800" dirty="0"/>
              <a:t>Introduction</a:t>
            </a:r>
          </a:p>
          <a:p>
            <a:pPr marL="342900" indent="-342900" algn="l">
              <a:buFont typeface="Arial" panose="020B0604020202020204" pitchFamily="34" charset="0"/>
              <a:buChar char="•"/>
            </a:pPr>
            <a:r>
              <a:rPr lang="en-US" sz="2800" dirty="0"/>
              <a:t>Objectives</a:t>
            </a:r>
          </a:p>
          <a:p>
            <a:pPr marL="342900" indent="-342900" algn="l">
              <a:buFont typeface="Arial" panose="020B0604020202020204" pitchFamily="34" charset="0"/>
              <a:buChar char="•"/>
            </a:pPr>
            <a:r>
              <a:rPr lang="en-US" sz="2800" dirty="0"/>
              <a:t>Achievable results</a:t>
            </a:r>
          </a:p>
          <a:p>
            <a:pPr marL="342900" indent="-342900" algn="l">
              <a:buFont typeface="Arial" panose="020B0604020202020204" pitchFamily="34" charset="0"/>
              <a:buChar char="•"/>
            </a:pPr>
            <a:r>
              <a:rPr lang="en-US" sz="2800" dirty="0"/>
              <a:t>Methodologies</a:t>
            </a:r>
          </a:p>
          <a:p>
            <a:pPr marL="342900" indent="-342900" algn="l">
              <a:buFont typeface="Arial" panose="020B0604020202020204" pitchFamily="34" charset="0"/>
              <a:buChar char="•"/>
            </a:pPr>
            <a:r>
              <a:rPr lang="en-US" sz="2800" dirty="0"/>
              <a:t>Approaches</a:t>
            </a:r>
          </a:p>
          <a:p>
            <a:pPr marL="342900" indent="-342900" algn="l">
              <a:buFont typeface="Arial" panose="020B0604020202020204" pitchFamily="34" charset="0"/>
              <a:buChar char="•"/>
            </a:pPr>
            <a:r>
              <a:rPr lang="en-US" sz="2800" dirty="0"/>
              <a:t>Key Findings</a:t>
            </a:r>
          </a:p>
          <a:p>
            <a:pPr marL="342900" indent="-342900" algn="l">
              <a:buFont typeface="Arial" panose="020B0604020202020204" pitchFamily="34" charset="0"/>
              <a:buChar char="•"/>
            </a:pPr>
            <a:r>
              <a:rPr lang="en-US" sz="2800" dirty="0"/>
              <a:t>Actionable</a:t>
            </a:r>
          </a:p>
          <a:p>
            <a:pPr marL="342900" indent="-342900" algn="l">
              <a:buFont typeface="Arial" panose="020B0604020202020204" pitchFamily="34" charset="0"/>
              <a:buChar char="•"/>
            </a:pPr>
            <a:r>
              <a:rPr lang="en-US" sz="2800" dirty="0"/>
              <a:t>Insights</a:t>
            </a:r>
          </a:p>
          <a:p>
            <a:pPr marL="342900" indent="-342900" algn="l">
              <a:buFont typeface="Arial" panose="020B0604020202020204" pitchFamily="34" charset="0"/>
              <a:buChar char="•"/>
            </a:pPr>
            <a:r>
              <a:rPr lang="en-US" sz="2800" dirty="0"/>
              <a:t>Conclusions</a:t>
            </a:r>
          </a:p>
          <a:p>
            <a:endParaRPr lang="en-US" dirty="0"/>
          </a:p>
        </p:txBody>
      </p:sp>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a:t>
            </a:fld>
            <a:endParaRPr lang="en-US" dirty="0"/>
          </a:p>
        </p:txBody>
      </p:sp>
      <p:pic>
        <p:nvPicPr>
          <p:cNvPr id="2050" name="Picture 2" descr="a magnifying glass sitting on top of an open book">
            <a:extLst>
              <a:ext uri="{FF2B5EF4-FFF2-40B4-BE49-F238E27FC236}">
                <a16:creationId xmlns:a16="http://schemas.microsoft.com/office/drawing/2014/main" id="{F7C153BF-52C3-4877-4CA3-FD89FFA7F22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591" b="591"/>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40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D8BA-5533-D5CD-68F5-0551C5F0B4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81AC73-F91F-8D01-58BD-F56D5332D84B}"/>
              </a:ext>
            </a:extLst>
          </p:cNvPr>
          <p:cNvSpPr>
            <a:spLocks noGrp="1"/>
          </p:cNvSpPr>
          <p:nvPr>
            <p:ph type="ctrTitle"/>
          </p:nvPr>
        </p:nvSpPr>
        <p:spPr>
          <a:xfrm>
            <a:off x="6447531" y="1193838"/>
            <a:ext cx="5163939" cy="4951417"/>
          </a:xfrm>
        </p:spPr>
        <p:txBody>
          <a:bodyPr>
            <a:noAutofit/>
          </a:bodyPr>
          <a:lstStyle/>
          <a:p>
            <a:pPr marL="571500" lvl="0" indent="-571500" eaLnBrk="0" fontAlgn="base" hangingPunct="0">
              <a:spcAft>
                <a:spcPct val="0"/>
              </a:spcAft>
              <a:buFont typeface="Arial" panose="020B0604020202020204" pitchFamily="34" charset="0"/>
              <a:buChar char="•"/>
            </a:pPr>
            <a:r>
              <a:rPr lang="en-US" sz="3600" dirty="0"/>
              <a:t>Top three countries with the highest salary growth for entry-level positions</a:t>
            </a:r>
            <a:br>
              <a:rPr lang="en-US" sz="3600" dirty="0"/>
            </a:br>
            <a:br>
              <a:rPr lang="en-US" sz="3600" dirty="0"/>
            </a:br>
            <a:r>
              <a:rPr lang="en-US" sz="2400" dirty="0">
                <a:solidFill>
                  <a:srgbClr val="FFFF00"/>
                </a:solidFill>
              </a:rPr>
              <a:t>1. Germany</a:t>
            </a:r>
            <a:br>
              <a:rPr lang="en-US" sz="2400" dirty="0">
                <a:solidFill>
                  <a:srgbClr val="FFFF00"/>
                </a:solidFill>
              </a:rPr>
            </a:br>
            <a:r>
              <a:rPr lang="en-US" sz="2400" dirty="0">
                <a:solidFill>
                  <a:srgbClr val="FFFF00"/>
                </a:solidFill>
              </a:rPr>
              <a:t>2. Italy</a:t>
            </a:r>
            <a:br>
              <a:rPr lang="en-US" sz="2400" dirty="0">
                <a:solidFill>
                  <a:srgbClr val="FFFF00"/>
                </a:solidFill>
              </a:rPr>
            </a:br>
            <a:r>
              <a:rPr lang="en-US" sz="2400" dirty="0">
                <a:solidFill>
                  <a:srgbClr val="FFFF00"/>
                </a:solidFill>
              </a:rPr>
              <a:t>3. France</a:t>
            </a:r>
            <a:br>
              <a:rPr lang="en-US" sz="2400" dirty="0">
                <a:solidFill>
                  <a:srgbClr val="FFFF00"/>
                </a:solidFill>
              </a:rPr>
            </a:br>
            <a:r>
              <a:rPr lang="en-US" sz="2400" dirty="0">
                <a:solidFill>
                  <a:srgbClr val="FFFF00"/>
                </a:solidFill>
              </a:rPr>
              <a:t>4. Canada</a:t>
            </a:r>
            <a:br>
              <a:rPr lang="en-US" sz="2400" dirty="0">
                <a:solidFill>
                  <a:srgbClr val="FFFF00"/>
                </a:solidFill>
              </a:rPr>
            </a:br>
            <a:r>
              <a:rPr lang="en-US" sz="2400" dirty="0">
                <a:solidFill>
                  <a:srgbClr val="FFFF00"/>
                </a:solidFill>
              </a:rPr>
              <a:t>5. </a:t>
            </a:r>
            <a:r>
              <a:rPr lang="en-IN" sz="2400" dirty="0">
                <a:solidFill>
                  <a:srgbClr val="FFFF00"/>
                </a:solidFill>
              </a:rPr>
              <a:t>Croatia</a:t>
            </a:r>
            <a:br>
              <a:rPr lang="en-US" sz="2400" dirty="0">
                <a:solidFill>
                  <a:srgbClr val="FFFF00"/>
                </a:solidFill>
              </a:rPr>
            </a:br>
            <a:endParaRPr lang="en-US" altLang="en-US" sz="2800" b="1" dirty="0">
              <a:solidFill>
                <a:srgbClr val="FFFF00"/>
              </a:solidFill>
              <a:latin typeface="Arial" panose="020B0604020202020204" pitchFamily="34" charset="0"/>
            </a:endParaRPr>
          </a:p>
        </p:txBody>
      </p:sp>
      <p:sp>
        <p:nvSpPr>
          <p:cNvPr id="11" name="Slide Number Placeholder 10">
            <a:extLst>
              <a:ext uri="{FF2B5EF4-FFF2-40B4-BE49-F238E27FC236}">
                <a16:creationId xmlns:a16="http://schemas.microsoft.com/office/drawing/2014/main" id="{A3B02FCD-34E7-37CB-DD60-81D9EFE35128}"/>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20</a:t>
            </a:fld>
            <a:endParaRPr lang="en-US" dirty="0"/>
          </a:p>
        </p:txBody>
      </p:sp>
      <p:graphicFrame>
        <p:nvGraphicFramePr>
          <p:cNvPr id="2" name="Table 1">
            <a:extLst>
              <a:ext uri="{FF2B5EF4-FFF2-40B4-BE49-F238E27FC236}">
                <a16:creationId xmlns:a16="http://schemas.microsoft.com/office/drawing/2014/main" id="{FAB2FEDE-6BD0-5EEE-DC2E-7FC53EABD5AA}"/>
              </a:ext>
            </a:extLst>
          </p:cNvPr>
          <p:cNvGraphicFramePr>
            <a:graphicFrameLocks noGrp="1"/>
          </p:cNvGraphicFramePr>
          <p:nvPr>
            <p:extLst>
              <p:ext uri="{D42A27DB-BD31-4B8C-83A1-F6EECF244321}">
                <p14:modId xmlns:p14="http://schemas.microsoft.com/office/powerpoint/2010/main" val="284270908"/>
              </p:ext>
            </p:extLst>
          </p:nvPr>
        </p:nvGraphicFramePr>
        <p:xfrm>
          <a:off x="963038" y="2276271"/>
          <a:ext cx="5328849" cy="2966937"/>
        </p:xfrm>
        <a:graphic>
          <a:graphicData uri="http://schemas.openxmlformats.org/drawingml/2006/table">
            <a:tbl>
              <a:tblPr>
                <a:tableStyleId>{16D9F66E-5EB9-4882-86FB-DCBF35E3C3E4}</a:tableStyleId>
              </a:tblPr>
              <a:tblGrid>
                <a:gridCol w="2772383">
                  <a:extLst>
                    <a:ext uri="{9D8B030D-6E8A-4147-A177-3AD203B41FA5}">
                      <a16:colId xmlns:a16="http://schemas.microsoft.com/office/drawing/2014/main" val="3764588607"/>
                    </a:ext>
                  </a:extLst>
                </a:gridCol>
                <a:gridCol w="2556466">
                  <a:extLst>
                    <a:ext uri="{9D8B030D-6E8A-4147-A177-3AD203B41FA5}">
                      <a16:colId xmlns:a16="http://schemas.microsoft.com/office/drawing/2014/main" val="828425316"/>
                    </a:ext>
                  </a:extLst>
                </a:gridCol>
              </a:tblGrid>
              <a:tr h="469947">
                <a:tc>
                  <a:txBody>
                    <a:bodyPr/>
                    <a:lstStyle/>
                    <a:p>
                      <a:pPr algn="ctr" fontAlgn="b">
                        <a:buNone/>
                      </a:pPr>
                      <a:r>
                        <a:rPr lang="en-IN" sz="2400" b="1" i="0" u="none" strike="noStrike" dirty="0">
                          <a:solidFill>
                            <a:srgbClr val="000000"/>
                          </a:solidFill>
                          <a:effectLst/>
                          <a:latin typeface="Calibri" panose="020F0502020204030204" pitchFamily="34" charset="0"/>
                        </a:rPr>
                        <a:t>Company Location</a:t>
                      </a:r>
                    </a:p>
                  </a:txBody>
                  <a:tcPr marL="7620" marR="7620" marT="7620" marB="0" anchor="b">
                    <a:solidFill>
                      <a:schemeClr val="accent3">
                        <a:lumMod val="75000"/>
                      </a:schemeClr>
                    </a:solidFill>
                  </a:tcPr>
                </a:tc>
                <a:tc>
                  <a:txBody>
                    <a:bodyPr/>
                    <a:lstStyle/>
                    <a:p>
                      <a:pPr algn="ctr" fontAlgn="b">
                        <a:buNone/>
                      </a:pPr>
                      <a:r>
                        <a:rPr lang="en-IN" sz="2400" b="1" i="0" u="none" strike="noStrike" dirty="0">
                          <a:solidFill>
                            <a:srgbClr val="000000"/>
                          </a:solidFill>
                          <a:effectLst/>
                          <a:latin typeface="Calibri" panose="020F0502020204030204" pitchFamily="34" charset="0"/>
                        </a:rPr>
                        <a:t>Percentage Increase</a:t>
                      </a:r>
                    </a:p>
                  </a:txBody>
                  <a:tcPr marL="7620" marR="7620" marT="7620" marB="0" anchor="b">
                    <a:solidFill>
                      <a:schemeClr val="accent3">
                        <a:lumMod val="75000"/>
                      </a:schemeClr>
                    </a:solidFill>
                  </a:tcPr>
                </a:tc>
                <a:extLst>
                  <a:ext uri="{0D108BD9-81ED-4DB2-BD59-A6C34878D82A}">
                    <a16:rowId xmlns:a16="http://schemas.microsoft.com/office/drawing/2014/main" val="2190010632"/>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DE</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289.9</a:t>
                      </a:r>
                    </a:p>
                  </a:txBody>
                  <a:tcPr marL="7620" marR="7620" marT="7620" marB="0" anchor="b"/>
                </a:tc>
                <a:extLst>
                  <a:ext uri="{0D108BD9-81ED-4DB2-BD59-A6C34878D82A}">
                    <a16:rowId xmlns:a16="http://schemas.microsoft.com/office/drawing/2014/main" val="1595243525"/>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IT</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162.57</a:t>
                      </a:r>
                    </a:p>
                  </a:txBody>
                  <a:tcPr marL="7620" marR="7620" marT="7620" marB="0" anchor="b"/>
                </a:tc>
                <a:extLst>
                  <a:ext uri="{0D108BD9-81ED-4DB2-BD59-A6C34878D82A}">
                    <a16:rowId xmlns:a16="http://schemas.microsoft.com/office/drawing/2014/main" val="764247519"/>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FR</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122.15</a:t>
                      </a:r>
                    </a:p>
                  </a:txBody>
                  <a:tcPr marL="7620" marR="7620" marT="7620" marB="0" anchor="b"/>
                </a:tc>
                <a:extLst>
                  <a:ext uri="{0D108BD9-81ED-4DB2-BD59-A6C34878D82A}">
                    <a16:rowId xmlns:a16="http://schemas.microsoft.com/office/drawing/2014/main" val="1434500382"/>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CA</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98.56</a:t>
                      </a:r>
                    </a:p>
                  </a:txBody>
                  <a:tcPr marL="7620" marR="7620" marT="7620" marB="0" anchor="b"/>
                </a:tc>
                <a:extLst>
                  <a:ext uri="{0D108BD9-81ED-4DB2-BD59-A6C34878D82A}">
                    <a16:rowId xmlns:a16="http://schemas.microsoft.com/office/drawing/2014/main" val="1323729580"/>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HR</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87.5</a:t>
                      </a:r>
                    </a:p>
                  </a:txBody>
                  <a:tcPr marL="7620" marR="7620" marT="7620" marB="0" anchor="b"/>
                </a:tc>
                <a:extLst>
                  <a:ext uri="{0D108BD9-81ED-4DB2-BD59-A6C34878D82A}">
                    <a16:rowId xmlns:a16="http://schemas.microsoft.com/office/drawing/2014/main" val="2418251448"/>
                  </a:ext>
                </a:extLst>
              </a:tr>
            </a:tbl>
          </a:graphicData>
        </a:graphic>
      </p:graphicFrame>
      <p:sp>
        <p:nvSpPr>
          <p:cNvPr id="3" name="Title 2">
            <a:extLst>
              <a:ext uri="{FF2B5EF4-FFF2-40B4-BE49-F238E27FC236}">
                <a16:creationId xmlns:a16="http://schemas.microsoft.com/office/drawing/2014/main" id="{711A27F6-B86C-39EB-1F10-D66743A0AA90}"/>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499659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687E6-B13B-1571-8095-E3580FD3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916E8-A3DC-479B-8A2A-A4AAC09044C5}"/>
              </a:ext>
            </a:extLst>
          </p:cNvPr>
          <p:cNvSpPr>
            <a:spLocks noGrp="1"/>
          </p:cNvSpPr>
          <p:nvPr>
            <p:ph type="ctrTitle"/>
          </p:nvPr>
        </p:nvSpPr>
        <p:spPr>
          <a:xfrm>
            <a:off x="6447531" y="1193838"/>
            <a:ext cx="5163939" cy="4951417"/>
          </a:xfrm>
        </p:spPr>
        <p:txBody>
          <a:bodyPr>
            <a:noAutofit/>
          </a:bodyPr>
          <a:lstStyle/>
          <a:p>
            <a:pPr marL="571500" indent="-571500" eaLnBrk="0" fontAlgn="base" hangingPunct="0">
              <a:spcAft>
                <a:spcPct val="0"/>
              </a:spcAft>
              <a:buFont typeface="Arial" panose="020B0604020202020204" pitchFamily="34" charset="0"/>
              <a:buChar char="•"/>
            </a:pPr>
            <a:r>
              <a:rPr lang="en-US" dirty="0"/>
              <a:t>Top 5 countries with the largest companies: </a:t>
            </a:r>
            <a:br>
              <a:rPr lang="en-US" dirty="0"/>
            </a:br>
            <a:br>
              <a:rPr lang="en-US" sz="3600" dirty="0"/>
            </a:br>
            <a:br>
              <a:rPr lang="en-US" sz="3600" dirty="0"/>
            </a:br>
            <a:r>
              <a:rPr lang="en-US" sz="2400" dirty="0">
                <a:solidFill>
                  <a:srgbClr val="FFFF00"/>
                </a:solidFill>
              </a:rPr>
              <a:t>1. United Stated</a:t>
            </a:r>
            <a:br>
              <a:rPr lang="en-US" sz="2400" dirty="0">
                <a:solidFill>
                  <a:srgbClr val="FFFF00"/>
                </a:solidFill>
              </a:rPr>
            </a:br>
            <a:r>
              <a:rPr lang="en-US" sz="2400" dirty="0">
                <a:solidFill>
                  <a:srgbClr val="FFFF00"/>
                </a:solidFill>
              </a:rPr>
              <a:t>2. India</a:t>
            </a:r>
            <a:br>
              <a:rPr lang="en-US" sz="2400" dirty="0">
                <a:solidFill>
                  <a:srgbClr val="FFFF00"/>
                </a:solidFill>
              </a:rPr>
            </a:br>
            <a:r>
              <a:rPr lang="en-US" sz="2400" dirty="0">
                <a:solidFill>
                  <a:srgbClr val="FFFF00"/>
                </a:solidFill>
              </a:rPr>
              <a:t>3. Germany</a:t>
            </a:r>
            <a:br>
              <a:rPr lang="en-US" sz="2400" dirty="0">
                <a:solidFill>
                  <a:srgbClr val="FFFF00"/>
                </a:solidFill>
              </a:rPr>
            </a:br>
            <a:r>
              <a:rPr lang="en-US" sz="2400" dirty="0">
                <a:solidFill>
                  <a:srgbClr val="FFFF00"/>
                </a:solidFill>
              </a:rPr>
              <a:t>4. Canada</a:t>
            </a:r>
            <a:br>
              <a:rPr lang="en-US" sz="2400" dirty="0">
                <a:solidFill>
                  <a:srgbClr val="FFFF00"/>
                </a:solidFill>
              </a:rPr>
            </a:br>
            <a:r>
              <a:rPr lang="en-US" sz="2400" dirty="0">
                <a:solidFill>
                  <a:srgbClr val="FFFF00"/>
                </a:solidFill>
              </a:rPr>
              <a:t>5. </a:t>
            </a:r>
            <a:r>
              <a:rPr lang="en-IN" sz="2400" dirty="0">
                <a:solidFill>
                  <a:srgbClr val="FFFF00"/>
                </a:solidFill>
              </a:rPr>
              <a:t>United Kingdom</a:t>
            </a:r>
            <a:br>
              <a:rPr lang="en-US" sz="2400" dirty="0">
                <a:solidFill>
                  <a:srgbClr val="FFFF00"/>
                </a:solidFill>
              </a:rPr>
            </a:br>
            <a:endParaRPr lang="en-US" altLang="en-US" sz="2800" b="1" dirty="0">
              <a:solidFill>
                <a:srgbClr val="FFFF00"/>
              </a:solidFill>
              <a:latin typeface="Arial" panose="020B0604020202020204" pitchFamily="34" charset="0"/>
            </a:endParaRPr>
          </a:p>
        </p:txBody>
      </p:sp>
      <p:sp>
        <p:nvSpPr>
          <p:cNvPr id="11" name="Slide Number Placeholder 10">
            <a:extLst>
              <a:ext uri="{FF2B5EF4-FFF2-40B4-BE49-F238E27FC236}">
                <a16:creationId xmlns:a16="http://schemas.microsoft.com/office/drawing/2014/main" id="{80E15043-C5DC-A57D-6663-8C7B75651A1F}"/>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21</a:t>
            </a:fld>
            <a:endParaRPr lang="en-US" dirty="0"/>
          </a:p>
        </p:txBody>
      </p:sp>
      <p:graphicFrame>
        <p:nvGraphicFramePr>
          <p:cNvPr id="2" name="Table 1">
            <a:extLst>
              <a:ext uri="{FF2B5EF4-FFF2-40B4-BE49-F238E27FC236}">
                <a16:creationId xmlns:a16="http://schemas.microsoft.com/office/drawing/2014/main" id="{358C48BE-61AE-F99B-2085-95565B1138F3}"/>
              </a:ext>
            </a:extLst>
          </p:cNvPr>
          <p:cNvGraphicFramePr>
            <a:graphicFrameLocks noGrp="1"/>
          </p:cNvGraphicFramePr>
          <p:nvPr>
            <p:extLst>
              <p:ext uri="{D42A27DB-BD31-4B8C-83A1-F6EECF244321}">
                <p14:modId xmlns:p14="http://schemas.microsoft.com/office/powerpoint/2010/main" val="3359016546"/>
              </p:ext>
            </p:extLst>
          </p:nvPr>
        </p:nvGraphicFramePr>
        <p:xfrm>
          <a:off x="963038" y="2083725"/>
          <a:ext cx="5328849" cy="3025302"/>
        </p:xfrm>
        <a:graphic>
          <a:graphicData uri="http://schemas.openxmlformats.org/drawingml/2006/table">
            <a:tbl>
              <a:tblPr>
                <a:tableStyleId>{16D9F66E-5EB9-4882-86FB-DCBF35E3C3E4}</a:tableStyleId>
              </a:tblPr>
              <a:tblGrid>
                <a:gridCol w="1955260">
                  <a:extLst>
                    <a:ext uri="{9D8B030D-6E8A-4147-A177-3AD203B41FA5}">
                      <a16:colId xmlns:a16="http://schemas.microsoft.com/office/drawing/2014/main" val="3764588607"/>
                    </a:ext>
                  </a:extLst>
                </a:gridCol>
                <a:gridCol w="3373589">
                  <a:extLst>
                    <a:ext uri="{9D8B030D-6E8A-4147-A177-3AD203B41FA5}">
                      <a16:colId xmlns:a16="http://schemas.microsoft.com/office/drawing/2014/main" val="828425316"/>
                    </a:ext>
                  </a:extLst>
                </a:gridCol>
              </a:tblGrid>
              <a:tr h="528312">
                <a:tc>
                  <a:txBody>
                    <a:bodyPr/>
                    <a:lstStyle/>
                    <a:p>
                      <a:pPr algn="ctr" fontAlgn="b">
                        <a:buNone/>
                      </a:pPr>
                      <a:r>
                        <a:rPr lang="en-IN" sz="2800" b="1" i="0" u="none" strike="noStrike" dirty="0">
                          <a:solidFill>
                            <a:srgbClr val="000000"/>
                          </a:solidFill>
                          <a:effectLst/>
                          <a:latin typeface="Calibri" panose="020F0502020204030204" pitchFamily="34" charset="0"/>
                        </a:rPr>
                        <a:t>Country</a:t>
                      </a:r>
                    </a:p>
                  </a:txBody>
                  <a:tcPr marL="7620" marR="7620" marT="7620" marB="0" anchor="b">
                    <a:solidFill>
                      <a:schemeClr val="accent3">
                        <a:lumMod val="75000"/>
                      </a:schemeClr>
                    </a:solidFill>
                  </a:tcPr>
                </a:tc>
                <a:tc>
                  <a:txBody>
                    <a:bodyPr/>
                    <a:lstStyle/>
                    <a:p>
                      <a:pPr algn="ctr" fontAlgn="b">
                        <a:buNone/>
                      </a:pPr>
                      <a:r>
                        <a:rPr lang="en-IN" sz="2800" b="1" i="0" u="none" strike="noStrike" dirty="0">
                          <a:solidFill>
                            <a:srgbClr val="000000"/>
                          </a:solidFill>
                          <a:effectLst/>
                          <a:latin typeface="Calibri" panose="020F0502020204030204" pitchFamily="34" charset="0"/>
                        </a:rPr>
                        <a:t>Large Company Count</a:t>
                      </a:r>
                    </a:p>
                  </a:txBody>
                  <a:tcPr marL="7620" marR="7620" marT="7620" marB="0" anchor="b">
                    <a:solidFill>
                      <a:schemeClr val="accent3">
                        <a:lumMod val="75000"/>
                      </a:schemeClr>
                    </a:solidFill>
                  </a:tcPr>
                </a:tc>
                <a:extLst>
                  <a:ext uri="{0D108BD9-81ED-4DB2-BD59-A6C34878D82A}">
                    <a16:rowId xmlns:a16="http://schemas.microsoft.com/office/drawing/2014/main" val="2190010632"/>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US</a:t>
                      </a:r>
                    </a:p>
                  </a:txBody>
                  <a:tcPr marL="7620" marR="7620" marT="7620" marB="0" anchor="b"/>
                </a:tc>
                <a:tc>
                  <a:txBody>
                    <a:bodyPr/>
                    <a:lstStyle/>
                    <a:p>
                      <a:pPr algn="ctr" fontAlgn="b">
                        <a:buNone/>
                      </a:pPr>
                      <a:r>
                        <a:rPr lang="en-IN" sz="2400" b="0" i="0" u="none" strike="noStrike">
                          <a:solidFill>
                            <a:srgbClr val="000000"/>
                          </a:solidFill>
                          <a:effectLst/>
                          <a:latin typeface="Calibri" panose="020F0502020204030204" pitchFamily="34" charset="0"/>
                        </a:rPr>
                        <a:t>708</a:t>
                      </a:r>
                    </a:p>
                  </a:txBody>
                  <a:tcPr marL="7620" marR="7620" marT="7620" marB="0" anchor="b"/>
                </a:tc>
                <a:extLst>
                  <a:ext uri="{0D108BD9-81ED-4DB2-BD59-A6C34878D82A}">
                    <a16:rowId xmlns:a16="http://schemas.microsoft.com/office/drawing/2014/main" val="1595243525"/>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IN</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37</a:t>
                      </a:r>
                    </a:p>
                  </a:txBody>
                  <a:tcPr marL="7620" marR="7620" marT="7620" marB="0" anchor="b"/>
                </a:tc>
                <a:extLst>
                  <a:ext uri="{0D108BD9-81ED-4DB2-BD59-A6C34878D82A}">
                    <a16:rowId xmlns:a16="http://schemas.microsoft.com/office/drawing/2014/main" val="764247519"/>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DE</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29</a:t>
                      </a:r>
                    </a:p>
                  </a:txBody>
                  <a:tcPr marL="7620" marR="7620" marT="7620" marB="0" anchor="b"/>
                </a:tc>
                <a:extLst>
                  <a:ext uri="{0D108BD9-81ED-4DB2-BD59-A6C34878D82A}">
                    <a16:rowId xmlns:a16="http://schemas.microsoft.com/office/drawing/2014/main" val="1434500382"/>
                  </a:ext>
                </a:extLst>
              </a:tr>
              <a:tr h="499398">
                <a:tc>
                  <a:txBody>
                    <a:bodyPr/>
                    <a:lstStyle/>
                    <a:p>
                      <a:pPr algn="ctr" fontAlgn="b">
                        <a:buNone/>
                      </a:pPr>
                      <a:r>
                        <a:rPr lang="en-IN" sz="2400" b="0" i="0" u="none" strike="noStrike">
                          <a:solidFill>
                            <a:srgbClr val="000000"/>
                          </a:solidFill>
                          <a:effectLst/>
                          <a:latin typeface="Calibri" panose="020F0502020204030204" pitchFamily="34" charset="0"/>
                        </a:rPr>
                        <a:t>CA</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28</a:t>
                      </a:r>
                    </a:p>
                  </a:txBody>
                  <a:tcPr marL="7620" marR="7620" marT="7620" marB="0" anchor="b"/>
                </a:tc>
                <a:extLst>
                  <a:ext uri="{0D108BD9-81ED-4DB2-BD59-A6C34878D82A}">
                    <a16:rowId xmlns:a16="http://schemas.microsoft.com/office/drawing/2014/main" val="1323729580"/>
                  </a:ext>
                </a:extLst>
              </a:tr>
              <a:tr h="499398">
                <a:tc>
                  <a:txBody>
                    <a:bodyPr/>
                    <a:lstStyle/>
                    <a:p>
                      <a:pPr algn="ctr" fontAlgn="b">
                        <a:buNone/>
                      </a:pPr>
                      <a:r>
                        <a:rPr lang="en-IN" sz="2400" b="0" i="0" u="none" strike="noStrike" dirty="0">
                          <a:solidFill>
                            <a:srgbClr val="000000"/>
                          </a:solidFill>
                          <a:effectLst/>
                          <a:latin typeface="Calibri" panose="020F0502020204030204" pitchFamily="34" charset="0"/>
                        </a:rPr>
                        <a:t>GB</a:t>
                      </a:r>
                    </a:p>
                  </a:txBody>
                  <a:tcPr marL="7620" marR="7620" marT="7620" marB="0" anchor="b"/>
                </a:tc>
                <a:tc>
                  <a:txBody>
                    <a:bodyPr/>
                    <a:lstStyle/>
                    <a:p>
                      <a:pPr algn="ctr" fontAlgn="b">
                        <a:buNone/>
                      </a:pPr>
                      <a:r>
                        <a:rPr lang="en-IN" sz="2400" b="0" i="0" u="none" strike="noStrike" dirty="0">
                          <a:solidFill>
                            <a:srgbClr val="000000"/>
                          </a:solidFill>
                          <a:effectLst/>
                          <a:latin typeface="Calibri" panose="020F0502020204030204" pitchFamily="34" charset="0"/>
                        </a:rPr>
                        <a:t>26</a:t>
                      </a:r>
                    </a:p>
                  </a:txBody>
                  <a:tcPr marL="7620" marR="7620" marT="7620" marB="0" anchor="b"/>
                </a:tc>
                <a:extLst>
                  <a:ext uri="{0D108BD9-81ED-4DB2-BD59-A6C34878D82A}">
                    <a16:rowId xmlns:a16="http://schemas.microsoft.com/office/drawing/2014/main" val="2418251448"/>
                  </a:ext>
                </a:extLst>
              </a:tr>
            </a:tbl>
          </a:graphicData>
        </a:graphic>
      </p:graphicFrame>
      <p:sp>
        <p:nvSpPr>
          <p:cNvPr id="3" name="Title 2">
            <a:extLst>
              <a:ext uri="{FF2B5EF4-FFF2-40B4-BE49-F238E27FC236}">
                <a16:creationId xmlns:a16="http://schemas.microsoft.com/office/drawing/2014/main" id="{9F083CF5-04D0-7290-F439-31B0BFC3863C}"/>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4183567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F99A-10F3-EC9E-15F0-7E614FF2BB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790A36-5192-5053-20EF-FBAE877B564E}"/>
              </a:ext>
            </a:extLst>
          </p:cNvPr>
          <p:cNvSpPr>
            <a:spLocks noGrp="1"/>
          </p:cNvSpPr>
          <p:nvPr>
            <p:ph type="ctrTitle"/>
          </p:nvPr>
        </p:nvSpPr>
        <p:spPr>
          <a:xfrm>
            <a:off x="6389164" y="765820"/>
            <a:ext cx="5163939" cy="4951417"/>
          </a:xfrm>
        </p:spPr>
        <p:txBody>
          <a:bodyPr>
            <a:noAutofit/>
          </a:bodyPr>
          <a:lstStyle/>
          <a:p>
            <a:pPr marL="571500" indent="-571500" eaLnBrk="0" fontAlgn="base" hangingPunct="0">
              <a:spcAft>
                <a:spcPct val="0"/>
              </a:spcAft>
              <a:buFont typeface="Arial" panose="020B0604020202020204" pitchFamily="34" charset="0"/>
              <a:buChar char="•"/>
            </a:pPr>
            <a:r>
              <a:rPr lang="en-US" sz="3600" dirty="0"/>
              <a:t>Countries with high Salary for entry-level employee:</a:t>
            </a:r>
            <a:br>
              <a:rPr lang="en-US" sz="3600" dirty="0"/>
            </a:br>
            <a:br>
              <a:rPr lang="en-US" sz="3600" dirty="0"/>
            </a:br>
            <a:r>
              <a:rPr lang="en-IN" sz="2800" dirty="0">
                <a:solidFill>
                  <a:srgbClr val="FFFF00"/>
                </a:solidFill>
                <a:latin typeface="Calibri" panose="020F0502020204030204" pitchFamily="34" charset="0"/>
              </a:rPr>
              <a:t>B</a:t>
            </a:r>
            <a:r>
              <a:rPr lang="en-IN" sz="2800" dirty="0">
                <a:solidFill>
                  <a:srgbClr val="FFFF00"/>
                </a:solidFill>
              </a:rPr>
              <a:t>osnia and Herzegovina</a:t>
            </a:r>
            <a:br>
              <a:rPr lang="en-US" sz="2800" dirty="0">
                <a:solidFill>
                  <a:srgbClr val="FFFF00"/>
                </a:solidFill>
              </a:rPr>
            </a:br>
            <a:r>
              <a:rPr lang="en-IN" sz="2800" dirty="0">
                <a:solidFill>
                  <a:srgbClr val="FFFF00"/>
                </a:solidFill>
                <a:latin typeface="Calibri" panose="020F0502020204030204" pitchFamily="34" charset="0"/>
              </a:rPr>
              <a:t>China</a:t>
            </a:r>
            <a:br>
              <a:rPr lang="en-IN" sz="2800" dirty="0">
                <a:solidFill>
                  <a:srgbClr val="FFFF00"/>
                </a:solidFill>
                <a:latin typeface="Calibri" panose="020F0502020204030204" pitchFamily="34" charset="0"/>
              </a:rPr>
            </a:br>
            <a:r>
              <a:rPr lang="en-IN" sz="2800" dirty="0">
                <a:solidFill>
                  <a:srgbClr val="FFFF00"/>
                </a:solidFill>
                <a:latin typeface="Calibri" panose="020F0502020204030204" pitchFamily="34" charset="0"/>
              </a:rPr>
              <a:t>Algeria</a:t>
            </a:r>
            <a:br>
              <a:rPr lang="en-IN" sz="2800" dirty="0">
                <a:solidFill>
                  <a:srgbClr val="FFFF00"/>
                </a:solidFill>
                <a:latin typeface="Calibri" panose="020F0502020204030204" pitchFamily="34" charset="0"/>
              </a:rPr>
            </a:br>
            <a:r>
              <a:rPr lang="en-IN" sz="2800" dirty="0">
                <a:solidFill>
                  <a:srgbClr val="FFFF00"/>
                </a:solidFill>
                <a:latin typeface="Calibri" panose="020F0502020204030204" pitchFamily="34" charset="0"/>
              </a:rPr>
              <a:t>Iraq</a:t>
            </a:r>
            <a:br>
              <a:rPr lang="en-IN" sz="2800" dirty="0">
                <a:solidFill>
                  <a:srgbClr val="FFFF00"/>
                </a:solidFill>
                <a:latin typeface="Calibri" panose="020F0502020204030204" pitchFamily="34" charset="0"/>
              </a:rPr>
            </a:br>
            <a:r>
              <a:rPr lang="en-IN" sz="2800" dirty="0">
                <a:solidFill>
                  <a:srgbClr val="FFFF00"/>
                </a:solidFill>
                <a:latin typeface="Calibri" panose="020F0502020204030204" pitchFamily="34" charset="0"/>
              </a:rPr>
              <a:t>Ireland</a:t>
            </a:r>
            <a:endParaRPr lang="en-US" altLang="en-US" sz="3600" b="1" dirty="0">
              <a:solidFill>
                <a:srgbClr val="FFFF00"/>
              </a:solidFill>
              <a:latin typeface="Arial" panose="020B0604020202020204" pitchFamily="34" charset="0"/>
            </a:endParaRPr>
          </a:p>
        </p:txBody>
      </p:sp>
      <p:sp>
        <p:nvSpPr>
          <p:cNvPr id="11" name="Slide Number Placeholder 10">
            <a:extLst>
              <a:ext uri="{FF2B5EF4-FFF2-40B4-BE49-F238E27FC236}">
                <a16:creationId xmlns:a16="http://schemas.microsoft.com/office/drawing/2014/main" id="{F063CD40-B70E-2440-E1DA-D5D576FFD728}"/>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22</a:t>
            </a:fld>
            <a:endParaRPr lang="en-US" dirty="0"/>
          </a:p>
        </p:txBody>
      </p:sp>
      <p:graphicFrame>
        <p:nvGraphicFramePr>
          <p:cNvPr id="2" name="Table 1">
            <a:extLst>
              <a:ext uri="{FF2B5EF4-FFF2-40B4-BE49-F238E27FC236}">
                <a16:creationId xmlns:a16="http://schemas.microsoft.com/office/drawing/2014/main" id="{5CBC6D2E-5EB8-C59D-CAD9-3D51BC16A99F}"/>
              </a:ext>
            </a:extLst>
          </p:cNvPr>
          <p:cNvGraphicFramePr>
            <a:graphicFrameLocks noGrp="1"/>
          </p:cNvGraphicFramePr>
          <p:nvPr>
            <p:extLst>
              <p:ext uri="{D42A27DB-BD31-4B8C-83A1-F6EECF244321}">
                <p14:modId xmlns:p14="http://schemas.microsoft.com/office/powerpoint/2010/main" val="4062168081"/>
              </p:ext>
            </p:extLst>
          </p:nvPr>
        </p:nvGraphicFramePr>
        <p:xfrm>
          <a:off x="1994170" y="2326917"/>
          <a:ext cx="3258766" cy="3025302"/>
        </p:xfrm>
        <a:graphic>
          <a:graphicData uri="http://schemas.openxmlformats.org/drawingml/2006/table">
            <a:tbl>
              <a:tblPr>
                <a:tableStyleId>{16D9F66E-5EB9-4882-86FB-DCBF35E3C3E4}</a:tableStyleId>
              </a:tblPr>
              <a:tblGrid>
                <a:gridCol w="3258766">
                  <a:extLst>
                    <a:ext uri="{9D8B030D-6E8A-4147-A177-3AD203B41FA5}">
                      <a16:colId xmlns:a16="http://schemas.microsoft.com/office/drawing/2014/main" val="3764588607"/>
                    </a:ext>
                  </a:extLst>
                </a:gridCol>
              </a:tblGrid>
              <a:tr h="528312">
                <a:tc>
                  <a:txBody>
                    <a:bodyPr/>
                    <a:lstStyle/>
                    <a:p>
                      <a:pPr algn="ctr" fontAlgn="b">
                        <a:buNone/>
                      </a:pPr>
                      <a:r>
                        <a:rPr lang="en-IN" sz="2800" b="1" i="0" u="none" strike="noStrike" dirty="0">
                          <a:solidFill>
                            <a:srgbClr val="000000"/>
                          </a:solidFill>
                          <a:effectLst/>
                          <a:latin typeface="Calibri" panose="020F0502020204030204" pitchFamily="34" charset="0"/>
                        </a:rPr>
                        <a:t>Country</a:t>
                      </a:r>
                    </a:p>
                  </a:txBody>
                  <a:tcPr marL="7620" marR="7620" marT="7620" marB="0" anchor="b">
                    <a:solidFill>
                      <a:schemeClr val="accent3">
                        <a:lumMod val="75000"/>
                      </a:schemeClr>
                    </a:solidFill>
                  </a:tcPr>
                </a:tc>
                <a:extLst>
                  <a:ext uri="{0D108BD9-81ED-4DB2-BD59-A6C34878D82A}">
                    <a16:rowId xmlns:a16="http://schemas.microsoft.com/office/drawing/2014/main" val="2190010632"/>
                  </a:ext>
                </a:extLst>
              </a:tr>
              <a:tr h="499398">
                <a:tc>
                  <a:txBody>
                    <a:bodyPr/>
                    <a:lstStyle/>
                    <a:p>
                      <a:pPr algn="l" fontAlgn="b">
                        <a:buNone/>
                      </a:pPr>
                      <a:r>
                        <a:rPr lang="en-IN" sz="2400" b="1" i="0" u="none" strike="noStrike" dirty="0">
                          <a:solidFill>
                            <a:srgbClr val="000000"/>
                          </a:solidFill>
                          <a:effectLst/>
                          <a:latin typeface="Calibri" panose="020F0502020204030204" pitchFamily="34" charset="0"/>
                        </a:rPr>
                        <a:t>BA </a:t>
                      </a:r>
                      <a:r>
                        <a:rPr lang="en-IN" sz="2400" b="0" i="0" u="none" strike="noStrike" dirty="0">
                          <a:solidFill>
                            <a:srgbClr val="000000"/>
                          </a:solidFill>
                          <a:effectLst/>
                          <a:latin typeface="Calibri" panose="020F0502020204030204" pitchFamily="34" charset="0"/>
                        </a:rPr>
                        <a:t>(</a:t>
                      </a:r>
                      <a:r>
                        <a:rPr lang="en-IN" sz="1800" b="0" i="0" u="none" strike="noStrike" dirty="0">
                          <a:solidFill>
                            <a:srgbClr val="000000"/>
                          </a:solidFill>
                          <a:effectLst/>
                          <a:latin typeface="Calibri" panose="020F0502020204030204" pitchFamily="34" charset="0"/>
                        </a:rPr>
                        <a:t>B</a:t>
                      </a:r>
                      <a:r>
                        <a:rPr lang="en-IN" sz="1800" b="0" i="0" kern="1200" dirty="0">
                          <a:solidFill>
                            <a:schemeClr val="dk1"/>
                          </a:solidFill>
                          <a:effectLst/>
                          <a:latin typeface="+mn-lt"/>
                          <a:ea typeface="+mn-ea"/>
                          <a:cs typeface="+mn-cs"/>
                        </a:rPr>
                        <a:t>osnia and Herzegovina</a:t>
                      </a:r>
                      <a:r>
                        <a:rPr lang="en-IN" sz="1600" b="0" i="0" kern="1200" dirty="0">
                          <a:solidFill>
                            <a:schemeClr val="dk1"/>
                          </a:solidFill>
                          <a:effectLst/>
                          <a:latin typeface="+mn-lt"/>
                          <a:ea typeface="+mn-ea"/>
                          <a:cs typeface="+mn-cs"/>
                        </a:rPr>
                        <a:t>)</a:t>
                      </a:r>
                      <a:endParaRPr lang="en-IN"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5243525"/>
                  </a:ext>
                </a:extLst>
              </a:tr>
              <a:tr h="499398">
                <a:tc>
                  <a:txBody>
                    <a:bodyPr/>
                    <a:lstStyle/>
                    <a:p>
                      <a:pPr algn="l" fontAlgn="b">
                        <a:buNone/>
                      </a:pPr>
                      <a:r>
                        <a:rPr lang="en-IN" sz="2400" b="1" i="0" u="none" strike="noStrike" dirty="0">
                          <a:solidFill>
                            <a:srgbClr val="000000"/>
                          </a:solidFill>
                          <a:effectLst/>
                          <a:latin typeface="Calibri" panose="020F0502020204030204" pitchFamily="34" charset="0"/>
                        </a:rPr>
                        <a:t>CN </a:t>
                      </a:r>
                      <a:r>
                        <a:rPr lang="en-IN" sz="2400" b="0" i="0" u="none" strike="noStrike" dirty="0">
                          <a:solidFill>
                            <a:srgbClr val="000000"/>
                          </a:solidFill>
                          <a:effectLst/>
                          <a:latin typeface="Calibri" panose="020F0502020204030204" pitchFamily="34" charset="0"/>
                        </a:rPr>
                        <a:t>(China)</a:t>
                      </a:r>
                    </a:p>
                  </a:txBody>
                  <a:tcPr marL="7620" marR="7620" marT="7620" marB="0" anchor="b"/>
                </a:tc>
                <a:extLst>
                  <a:ext uri="{0D108BD9-81ED-4DB2-BD59-A6C34878D82A}">
                    <a16:rowId xmlns:a16="http://schemas.microsoft.com/office/drawing/2014/main" val="764247519"/>
                  </a:ext>
                </a:extLst>
              </a:tr>
              <a:tr h="499398">
                <a:tc>
                  <a:txBody>
                    <a:bodyPr/>
                    <a:lstStyle/>
                    <a:p>
                      <a:pPr algn="l" fontAlgn="b">
                        <a:buNone/>
                      </a:pPr>
                      <a:r>
                        <a:rPr lang="en-IN" sz="2400" b="1" i="0" u="none" strike="noStrike" dirty="0">
                          <a:solidFill>
                            <a:srgbClr val="000000"/>
                          </a:solidFill>
                          <a:effectLst/>
                          <a:latin typeface="Calibri" panose="020F0502020204030204" pitchFamily="34" charset="0"/>
                        </a:rPr>
                        <a:t>DZ </a:t>
                      </a:r>
                      <a:r>
                        <a:rPr lang="en-IN" sz="2400" b="0" i="0" u="none" strike="noStrike" dirty="0">
                          <a:solidFill>
                            <a:srgbClr val="000000"/>
                          </a:solidFill>
                          <a:effectLst/>
                          <a:latin typeface="Calibri" panose="020F0502020204030204" pitchFamily="34" charset="0"/>
                        </a:rPr>
                        <a:t>(Algeria)</a:t>
                      </a:r>
                    </a:p>
                  </a:txBody>
                  <a:tcPr marL="7620" marR="7620" marT="7620" marB="0" anchor="b"/>
                </a:tc>
                <a:extLst>
                  <a:ext uri="{0D108BD9-81ED-4DB2-BD59-A6C34878D82A}">
                    <a16:rowId xmlns:a16="http://schemas.microsoft.com/office/drawing/2014/main" val="1434500382"/>
                  </a:ext>
                </a:extLst>
              </a:tr>
              <a:tr h="499398">
                <a:tc>
                  <a:txBody>
                    <a:bodyPr/>
                    <a:lstStyle/>
                    <a:p>
                      <a:pPr algn="l" fontAlgn="b">
                        <a:buNone/>
                      </a:pPr>
                      <a:r>
                        <a:rPr lang="en-IN" sz="2400" b="1" i="0" u="none" strike="noStrike" dirty="0">
                          <a:solidFill>
                            <a:srgbClr val="000000"/>
                          </a:solidFill>
                          <a:effectLst/>
                          <a:latin typeface="Calibri" panose="020F0502020204030204" pitchFamily="34" charset="0"/>
                        </a:rPr>
                        <a:t>IQ </a:t>
                      </a:r>
                      <a:r>
                        <a:rPr lang="en-IN" sz="2400" b="0" i="0" u="none" strike="noStrike" dirty="0">
                          <a:solidFill>
                            <a:srgbClr val="000000"/>
                          </a:solidFill>
                          <a:effectLst/>
                          <a:latin typeface="Calibri" panose="020F0502020204030204" pitchFamily="34" charset="0"/>
                        </a:rPr>
                        <a:t>(Iraq)</a:t>
                      </a:r>
                    </a:p>
                  </a:txBody>
                  <a:tcPr marL="7620" marR="7620" marT="7620" marB="0" anchor="b"/>
                </a:tc>
                <a:extLst>
                  <a:ext uri="{0D108BD9-81ED-4DB2-BD59-A6C34878D82A}">
                    <a16:rowId xmlns:a16="http://schemas.microsoft.com/office/drawing/2014/main" val="1323729580"/>
                  </a:ext>
                </a:extLst>
              </a:tr>
              <a:tr h="499398">
                <a:tc>
                  <a:txBody>
                    <a:bodyPr/>
                    <a:lstStyle/>
                    <a:p>
                      <a:pPr algn="l" fontAlgn="b">
                        <a:buNone/>
                      </a:pPr>
                      <a:r>
                        <a:rPr lang="en-IN" sz="2400" b="1" i="0" u="none" strike="noStrike" dirty="0">
                          <a:solidFill>
                            <a:srgbClr val="000000"/>
                          </a:solidFill>
                          <a:effectLst/>
                          <a:latin typeface="Calibri" panose="020F0502020204030204" pitchFamily="34" charset="0"/>
                        </a:rPr>
                        <a:t>IR </a:t>
                      </a:r>
                      <a:r>
                        <a:rPr lang="en-IN" sz="2400" b="0" i="0" u="none" strike="noStrike" dirty="0">
                          <a:solidFill>
                            <a:srgbClr val="000000"/>
                          </a:solidFill>
                          <a:effectLst/>
                          <a:latin typeface="Calibri" panose="020F0502020204030204" pitchFamily="34" charset="0"/>
                        </a:rPr>
                        <a:t>(Ireland)</a:t>
                      </a:r>
                    </a:p>
                  </a:txBody>
                  <a:tcPr marL="7620" marR="7620" marT="7620" marB="0" anchor="b"/>
                </a:tc>
                <a:extLst>
                  <a:ext uri="{0D108BD9-81ED-4DB2-BD59-A6C34878D82A}">
                    <a16:rowId xmlns:a16="http://schemas.microsoft.com/office/drawing/2014/main" val="2418251448"/>
                  </a:ext>
                </a:extLst>
              </a:tr>
            </a:tbl>
          </a:graphicData>
        </a:graphic>
      </p:graphicFrame>
      <p:sp>
        <p:nvSpPr>
          <p:cNvPr id="3" name="Title 2">
            <a:extLst>
              <a:ext uri="{FF2B5EF4-FFF2-40B4-BE49-F238E27FC236}">
                <a16:creationId xmlns:a16="http://schemas.microsoft.com/office/drawing/2014/main" id="{4A1A4D78-F0E2-60C9-A31C-0CE6551E018E}"/>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2696953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CE1A5-83C9-FE73-5E9A-C0DD1F10B9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7D0407-3D45-090B-653C-3DE95706E769}"/>
              </a:ext>
            </a:extLst>
          </p:cNvPr>
          <p:cNvSpPr>
            <a:spLocks noGrp="1"/>
          </p:cNvSpPr>
          <p:nvPr>
            <p:ph type="ctrTitle"/>
          </p:nvPr>
        </p:nvSpPr>
        <p:spPr>
          <a:xfrm>
            <a:off x="6535079" y="1517514"/>
            <a:ext cx="5163939" cy="3343688"/>
          </a:xfrm>
        </p:spPr>
        <p:txBody>
          <a:bodyPr>
            <a:noAutofit/>
          </a:bodyPr>
          <a:lstStyle/>
          <a:p>
            <a:r>
              <a:rPr lang="en-US" sz="4000" dirty="0"/>
              <a:t>Guiding clients in switching domains based on salary insights</a:t>
            </a:r>
          </a:p>
        </p:txBody>
      </p:sp>
      <p:sp>
        <p:nvSpPr>
          <p:cNvPr id="11" name="Slide Number Placeholder 10">
            <a:extLst>
              <a:ext uri="{FF2B5EF4-FFF2-40B4-BE49-F238E27FC236}">
                <a16:creationId xmlns:a16="http://schemas.microsoft.com/office/drawing/2014/main" id="{B8A3D4AF-2223-E166-E8F5-5D2FF7D9350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23</a:t>
            </a:fld>
            <a:endParaRPr lang="en-US" dirty="0"/>
          </a:p>
        </p:txBody>
      </p:sp>
      <p:graphicFrame>
        <p:nvGraphicFramePr>
          <p:cNvPr id="3" name="Table 2">
            <a:extLst>
              <a:ext uri="{FF2B5EF4-FFF2-40B4-BE49-F238E27FC236}">
                <a16:creationId xmlns:a16="http://schemas.microsoft.com/office/drawing/2014/main" id="{FF544AD5-C23B-9D02-68E1-170DBC8F0400}"/>
              </a:ext>
            </a:extLst>
          </p:cNvPr>
          <p:cNvGraphicFramePr>
            <a:graphicFrameLocks noGrp="1"/>
          </p:cNvGraphicFramePr>
          <p:nvPr>
            <p:extLst>
              <p:ext uri="{D42A27DB-BD31-4B8C-83A1-F6EECF244321}">
                <p14:modId xmlns:p14="http://schemas.microsoft.com/office/powerpoint/2010/main" val="3675699936"/>
              </p:ext>
            </p:extLst>
          </p:nvPr>
        </p:nvGraphicFramePr>
        <p:xfrm>
          <a:off x="972766" y="1745202"/>
          <a:ext cx="5282120" cy="4001604"/>
        </p:xfrm>
        <a:graphic>
          <a:graphicData uri="http://schemas.openxmlformats.org/drawingml/2006/table">
            <a:tbl>
              <a:tblPr>
                <a:tableStyleId>{16D9F66E-5EB9-4882-86FB-DCBF35E3C3E4}</a:tableStyleId>
              </a:tblPr>
              <a:tblGrid>
                <a:gridCol w="1896894">
                  <a:extLst>
                    <a:ext uri="{9D8B030D-6E8A-4147-A177-3AD203B41FA5}">
                      <a16:colId xmlns:a16="http://schemas.microsoft.com/office/drawing/2014/main" val="3916659515"/>
                    </a:ext>
                  </a:extLst>
                </a:gridCol>
                <a:gridCol w="1303506">
                  <a:extLst>
                    <a:ext uri="{9D8B030D-6E8A-4147-A177-3AD203B41FA5}">
                      <a16:colId xmlns:a16="http://schemas.microsoft.com/office/drawing/2014/main" val="521446953"/>
                    </a:ext>
                  </a:extLst>
                </a:gridCol>
                <a:gridCol w="933855">
                  <a:extLst>
                    <a:ext uri="{9D8B030D-6E8A-4147-A177-3AD203B41FA5}">
                      <a16:colId xmlns:a16="http://schemas.microsoft.com/office/drawing/2014/main" val="1759414158"/>
                    </a:ext>
                  </a:extLst>
                </a:gridCol>
                <a:gridCol w="1147865">
                  <a:extLst>
                    <a:ext uri="{9D8B030D-6E8A-4147-A177-3AD203B41FA5}">
                      <a16:colId xmlns:a16="http://schemas.microsoft.com/office/drawing/2014/main" val="351847332"/>
                    </a:ext>
                  </a:extLst>
                </a:gridCol>
              </a:tblGrid>
              <a:tr h="472704">
                <a:tc>
                  <a:txBody>
                    <a:bodyPr/>
                    <a:lstStyle/>
                    <a:p>
                      <a:pPr algn="ctr" fontAlgn="b">
                        <a:buNone/>
                      </a:pPr>
                      <a:r>
                        <a:rPr lang="en-IN" sz="1800" b="1" u="none" strike="noStrike" dirty="0">
                          <a:solidFill>
                            <a:schemeClr val="tx1">
                              <a:lumMod val="95000"/>
                              <a:lumOff val="5000"/>
                            </a:schemeClr>
                          </a:solidFill>
                          <a:effectLst/>
                        </a:rPr>
                        <a:t>Job title</a:t>
                      </a:r>
                      <a:endParaRPr lang="en-IN" sz="1800" b="1" i="0" u="none" strike="noStrike" dirty="0">
                        <a:solidFill>
                          <a:schemeClr val="tx1">
                            <a:lumMod val="95000"/>
                            <a:lumOff val="5000"/>
                          </a:schemeClr>
                        </a:solidFill>
                        <a:effectLst/>
                        <a:latin typeface="Calibri" panose="020F0502020204030204" pitchFamily="34" charset="0"/>
                      </a:endParaRPr>
                    </a:p>
                  </a:txBody>
                  <a:tcPr marL="7465" marR="7465" marT="7465" marB="0" anchor="b">
                    <a:solidFill>
                      <a:schemeClr val="accent3">
                        <a:lumMod val="60000"/>
                        <a:lumOff val="40000"/>
                      </a:schemeClr>
                    </a:solidFill>
                  </a:tcPr>
                </a:tc>
                <a:tc>
                  <a:txBody>
                    <a:bodyPr/>
                    <a:lstStyle/>
                    <a:p>
                      <a:pPr algn="ctr" fontAlgn="b">
                        <a:buNone/>
                      </a:pPr>
                      <a:r>
                        <a:rPr lang="en-IN" sz="1800" b="1" u="none" strike="noStrike" dirty="0">
                          <a:solidFill>
                            <a:schemeClr val="tx1">
                              <a:lumMod val="95000"/>
                              <a:lumOff val="5000"/>
                            </a:schemeClr>
                          </a:solidFill>
                          <a:effectLst/>
                        </a:rPr>
                        <a:t>experience</a:t>
                      </a:r>
                      <a:endParaRPr lang="en-IN" sz="1800" b="1" i="0" u="none" strike="noStrike" dirty="0">
                        <a:solidFill>
                          <a:schemeClr val="tx1">
                            <a:lumMod val="95000"/>
                            <a:lumOff val="5000"/>
                          </a:schemeClr>
                        </a:solidFill>
                        <a:effectLst/>
                        <a:latin typeface="Calibri" panose="020F0502020204030204" pitchFamily="34" charset="0"/>
                      </a:endParaRPr>
                    </a:p>
                  </a:txBody>
                  <a:tcPr marL="7465" marR="7465" marT="7465" marB="0" anchor="b">
                    <a:solidFill>
                      <a:schemeClr val="accent3">
                        <a:lumMod val="60000"/>
                        <a:lumOff val="40000"/>
                      </a:schemeClr>
                    </a:solidFill>
                  </a:tcPr>
                </a:tc>
                <a:tc>
                  <a:txBody>
                    <a:bodyPr/>
                    <a:lstStyle/>
                    <a:p>
                      <a:pPr algn="ctr" fontAlgn="b">
                        <a:buNone/>
                      </a:pPr>
                      <a:r>
                        <a:rPr lang="en-US" sz="1800" b="1" i="0" u="none" strike="noStrike" dirty="0">
                          <a:solidFill>
                            <a:schemeClr val="tx1">
                              <a:lumMod val="95000"/>
                              <a:lumOff val="5000"/>
                            </a:schemeClr>
                          </a:solidFill>
                          <a:effectLst/>
                          <a:latin typeface="Calibri" panose="020F0502020204030204" pitchFamily="34" charset="0"/>
                        </a:rPr>
                        <a:t>C</a:t>
                      </a:r>
                      <a:r>
                        <a:rPr lang="en-IN" sz="1800" b="1" i="0" u="none" strike="noStrike" dirty="0" err="1">
                          <a:solidFill>
                            <a:schemeClr val="tx1">
                              <a:lumMod val="95000"/>
                              <a:lumOff val="5000"/>
                            </a:schemeClr>
                          </a:solidFill>
                          <a:effectLst/>
                          <a:latin typeface="Calibri" panose="020F0502020204030204" pitchFamily="34" charset="0"/>
                        </a:rPr>
                        <a:t>ountry</a:t>
                      </a:r>
                      <a:endParaRPr lang="en-IN" sz="1800" b="1" i="0" u="none" strike="noStrike" dirty="0">
                        <a:solidFill>
                          <a:schemeClr val="tx1">
                            <a:lumMod val="95000"/>
                            <a:lumOff val="5000"/>
                          </a:schemeClr>
                        </a:solidFill>
                        <a:effectLst/>
                        <a:latin typeface="Calibri" panose="020F0502020204030204" pitchFamily="34" charset="0"/>
                      </a:endParaRPr>
                    </a:p>
                  </a:txBody>
                  <a:tcPr marL="7465" marR="7465" marT="7465" marB="0" anchor="b">
                    <a:solidFill>
                      <a:schemeClr val="accent3">
                        <a:lumMod val="60000"/>
                        <a:lumOff val="40000"/>
                      </a:schemeClr>
                    </a:solidFill>
                  </a:tcPr>
                </a:tc>
                <a:tc>
                  <a:txBody>
                    <a:bodyPr/>
                    <a:lstStyle/>
                    <a:p>
                      <a:pPr algn="ctr" fontAlgn="b">
                        <a:buNone/>
                      </a:pPr>
                      <a:r>
                        <a:rPr lang="en-US" sz="1800" b="1" i="0" u="none" strike="noStrike" dirty="0">
                          <a:solidFill>
                            <a:schemeClr val="tx1">
                              <a:lumMod val="95000"/>
                              <a:lumOff val="5000"/>
                            </a:schemeClr>
                          </a:solidFill>
                          <a:effectLst/>
                          <a:latin typeface="Calibri" panose="020F0502020204030204" pitchFamily="34" charset="0"/>
                        </a:rPr>
                        <a:t>S</a:t>
                      </a:r>
                      <a:r>
                        <a:rPr lang="en-IN" sz="1800" b="1" i="0" u="none" strike="noStrike" dirty="0">
                          <a:solidFill>
                            <a:schemeClr val="tx1">
                              <a:lumMod val="95000"/>
                              <a:lumOff val="5000"/>
                            </a:schemeClr>
                          </a:solidFill>
                          <a:effectLst/>
                          <a:latin typeface="Calibri" panose="020F0502020204030204" pitchFamily="34" charset="0"/>
                        </a:rPr>
                        <a:t>alary</a:t>
                      </a:r>
                    </a:p>
                  </a:txBody>
                  <a:tcPr marL="7465" marR="7465" marT="7465" marB="0" anchor="b">
                    <a:solidFill>
                      <a:schemeClr val="accent3">
                        <a:lumMod val="60000"/>
                        <a:lumOff val="40000"/>
                      </a:schemeClr>
                    </a:solidFill>
                  </a:tcPr>
                </a:tc>
                <a:extLst>
                  <a:ext uri="{0D108BD9-81ED-4DB2-BD59-A6C34878D82A}">
                    <a16:rowId xmlns:a16="http://schemas.microsoft.com/office/drawing/2014/main" val="2713163401"/>
                  </a:ext>
                </a:extLst>
              </a:tr>
              <a:tr h="352035">
                <a:tc>
                  <a:txBody>
                    <a:bodyPr/>
                    <a:lstStyle/>
                    <a:p>
                      <a:pPr algn="l" fontAlgn="b">
                        <a:buNone/>
                      </a:pPr>
                      <a:r>
                        <a:rPr lang="en-IN" sz="1400" u="none" strike="noStrike" dirty="0">
                          <a:effectLst/>
                        </a:rPr>
                        <a:t>Admin &amp; Data Analyst</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EN</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DE</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54000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768577498"/>
                  </a:ext>
                </a:extLst>
              </a:tr>
              <a:tr h="375431">
                <a:tc>
                  <a:txBody>
                    <a:bodyPr/>
                    <a:lstStyle/>
                    <a:p>
                      <a:pPr algn="l" fontAlgn="b">
                        <a:buNone/>
                      </a:pPr>
                      <a:r>
                        <a:rPr lang="en-IN" sz="1400" u="none" strike="noStrike" dirty="0">
                          <a:effectLst/>
                        </a:rPr>
                        <a:t>Admin &amp; Data Analyst</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MI</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ES</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47288.64</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1754205616"/>
                  </a:ext>
                </a:extLst>
              </a:tr>
              <a:tr h="362032">
                <a:tc>
                  <a:txBody>
                    <a:bodyPr/>
                    <a:lstStyle/>
                    <a:p>
                      <a:pPr algn="l" fontAlgn="b">
                        <a:buNone/>
                      </a:pPr>
                      <a:r>
                        <a:rPr lang="en-IN" sz="1400" u="none" strike="noStrike">
                          <a:effectLst/>
                        </a:rPr>
                        <a:t>Admin &amp; Data Analyst</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SE</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IN</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66000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3922319615"/>
                  </a:ext>
                </a:extLst>
              </a:tr>
              <a:tr h="348486">
                <a:tc>
                  <a:txBody>
                    <a:bodyPr/>
                    <a:lstStyle/>
                    <a:p>
                      <a:pPr algn="l" fontAlgn="b">
                        <a:buNone/>
                      </a:pPr>
                      <a:r>
                        <a:rPr lang="en-IN" sz="1400" u="none" strike="noStrike">
                          <a:effectLst/>
                        </a:rPr>
                        <a:t>AI Architect</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EX</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US</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248326.4</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3957771500"/>
                  </a:ext>
                </a:extLst>
              </a:tr>
              <a:tr h="348486">
                <a:tc>
                  <a:txBody>
                    <a:bodyPr/>
                    <a:lstStyle/>
                    <a:p>
                      <a:pPr algn="l" fontAlgn="b">
                        <a:buNone/>
                      </a:pPr>
                      <a:r>
                        <a:rPr lang="en-IN" sz="1400" u="none" strike="noStrike">
                          <a:effectLst/>
                        </a:rPr>
                        <a:t>AI Architect</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MI</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CA</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896000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1342762311"/>
                  </a:ext>
                </a:extLst>
              </a:tr>
              <a:tr h="348486">
                <a:tc>
                  <a:txBody>
                    <a:bodyPr/>
                    <a:lstStyle/>
                    <a:p>
                      <a:pPr algn="l" fontAlgn="b">
                        <a:buNone/>
                      </a:pPr>
                      <a:r>
                        <a:rPr lang="en-IN" sz="1400" u="none" strike="noStrike">
                          <a:effectLst/>
                        </a:rPr>
                        <a:t>AI Architect</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SE</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US</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253382.5</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2339703013"/>
                  </a:ext>
                </a:extLst>
              </a:tr>
              <a:tr h="348486">
                <a:tc>
                  <a:txBody>
                    <a:bodyPr/>
                    <a:lstStyle/>
                    <a:p>
                      <a:pPr algn="l" fontAlgn="b">
                        <a:buNone/>
                      </a:pPr>
                      <a:r>
                        <a:rPr lang="en-IN" sz="1400" u="none" strike="noStrike">
                          <a:effectLst/>
                        </a:rPr>
                        <a:t>AI Developer</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EN</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BA</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129600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2501277327"/>
                  </a:ext>
                </a:extLst>
              </a:tr>
              <a:tr h="348486">
                <a:tc>
                  <a:txBody>
                    <a:bodyPr/>
                    <a:lstStyle/>
                    <a:p>
                      <a:pPr algn="l" fontAlgn="b">
                        <a:buNone/>
                      </a:pPr>
                      <a:r>
                        <a:rPr lang="en-IN" sz="1400" u="none" strike="noStrike">
                          <a:effectLst/>
                        </a:rPr>
                        <a:t>AI Developer</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EN</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dirty="0">
                          <a:effectLst/>
                        </a:rPr>
                        <a:t>DE</a:t>
                      </a:r>
                      <a:endParaRPr lang="en-IN" sz="1400" b="0" i="0" u="none" strike="noStrike" dirty="0">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151587.2</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2812041325"/>
                  </a:ext>
                </a:extLst>
              </a:tr>
              <a:tr h="348486">
                <a:tc>
                  <a:txBody>
                    <a:bodyPr/>
                    <a:lstStyle/>
                    <a:p>
                      <a:pPr algn="l" fontAlgn="b">
                        <a:buNone/>
                      </a:pPr>
                      <a:r>
                        <a:rPr lang="en-IN" sz="1400" u="none" strike="noStrike">
                          <a:effectLst/>
                        </a:rPr>
                        <a:t>AI Developer</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EN</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SE</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86400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1875390306"/>
                  </a:ext>
                </a:extLst>
              </a:tr>
              <a:tr h="348486">
                <a:tc>
                  <a:txBody>
                    <a:bodyPr/>
                    <a:lstStyle/>
                    <a:p>
                      <a:pPr algn="l" fontAlgn="b">
                        <a:buNone/>
                      </a:pPr>
                      <a:r>
                        <a:rPr lang="en-IN" sz="1400" u="none" strike="noStrike">
                          <a:effectLst/>
                        </a:rPr>
                        <a:t>AI Developer</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EN</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l" fontAlgn="b">
                        <a:buNone/>
                      </a:pPr>
                      <a:r>
                        <a:rPr lang="en-IN" sz="1400" u="none" strike="noStrike">
                          <a:effectLst/>
                        </a:rPr>
                        <a:t>UA</a:t>
                      </a:r>
                      <a:endParaRPr lang="en-IN" sz="1400" b="0" i="0" u="none" strike="noStrike">
                        <a:solidFill>
                          <a:srgbClr val="000000"/>
                        </a:solidFill>
                        <a:effectLst/>
                        <a:latin typeface="Calibri" panose="020F0502020204030204" pitchFamily="34" charset="0"/>
                      </a:endParaRPr>
                    </a:p>
                  </a:txBody>
                  <a:tcPr marL="7465" marR="7465" marT="7465" marB="0" anchor="b"/>
                </a:tc>
                <a:tc>
                  <a:txBody>
                    <a:bodyPr/>
                    <a:lstStyle/>
                    <a:p>
                      <a:pPr algn="ctr" fontAlgn="b">
                        <a:buNone/>
                      </a:pPr>
                      <a:r>
                        <a:rPr lang="en-IN" sz="1400" u="none" strike="noStrike" dirty="0">
                          <a:effectLst/>
                        </a:rPr>
                        <a:t>54000</a:t>
                      </a:r>
                      <a:endParaRPr lang="en-IN" sz="1400" b="0" i="0" u="none" strike="noStrike" dirty="0">
                        <a:solidFill>
                          <a:srgbClr val="000000"/>
                        </a:solidFill>
                        <a:effectLst/>
                        <a:latin typeface="Calibri" panose="020F0502020204030204" pitchFamily="34" charset="0"/>
                      </a:endParaRPr>
                    </a:p>
                  </a:txBody>
                  <a:tcPr marL="7465" marR="7465" marT="7465" marB="0" anchor="b"/>
                </a:tc>
                <a:extLst>
                  <a:ext uri="{0D108BD9-81ED-4DB2-BD59-A6C34878D82A}">
                    <a16:rowId xmlns:a16="http://schemas.microsoft.com/office/drawing/2014/main" val="4292765907"/>
                  </a:ext>
                </a:extLst>
              </a:tr>
            </a:tbl>
          </a:graphicData>
        </a:graphic>
      </p:graphicFrame>
      <p:sp>
        <p:nvSpPr>
          <p:cNvPr id="5" name="Title 2">
            <a:extLst>
              <a:ext uri="{FF2B5EF4-FFF2-40B4-BE49-F238E27FC236}">
                <a16:creationId xmlns:a16="http://schemas.microsoft.com/office/drawing/2014/main" id="{1FCD2170-49E5-B413-C3A1-7D767A1AA0AF}"/>
              </a:ext>
            </a:extLst>
          </p:cNvPr>
          <p:cNvSpPr txBox="1">
            <a:spLocks/>
          </p:cNvSpPr>
          <p:nvPr/>
        </p:nvSpPr>
        <p:spPr>
          <a:xfrm>
            <a:off x="1466182" y="184826"/>
            <a:ext cx="4505155" cy="8365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kern="1200" spc="0" baseline="0">
                <a:solidFill>
                  <a:schemeClr val="bg1"/>
                </a:solidFill>
                <a:latin typeface="+mj-lt"/>
                <a:ea typeface="+mj-ea"/>
                <a:cs typeface="+mj-cs"/>
              </a:defRPr>
            </a:lvl1pPr>
          </a:lstStyle>
          <a:p>
            <a:r>
              <a:rPr lang="en-IN" sz="4000" b="1"/>
              <a:t>KEY FINDINGS</a:t>
            </a:r>
            <a:endParaRPr lang="en-US" b="1" dirty="0"/>
          </a:p>
        </p:txBody>
      </p:sp>
    </p:spTree>
    <p:extLst>
      <p:ext uri="{BB962C8B-B14F-4D97-AF65-F5344CB8AC3E}">
        <p14:creationId xmlns:p14="http://schemas.microsoft.com/office/powerpoint/2010/main" val="34917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ctrTitle"/>
          </p:nvPr>
        </p:nvSpPr>
        <p:spPr>
          <a:xfrm>
            <a:off x="6096000" y="458486"/>
            <a:ext cx="5469591" cy="1166033"/>
          </a:xfrm>
        </p:spPr>
        <p:txBody>
          <a:bodyPr/>
          <a:lstStyle/>
          <a:p>
            <a:pPr algn="ctr"/>
            <a:r>
              <a:rPr lang="en-US" sz="4000" b="1" dirty="0"/>
              <a:t>ACTIONABLE</a:t>
            </a:r>
            <a:endParaRPr lang="en-US" b="1" dirty="0"/>
          </a:p>
        </p:txBody>
      </p:sp>
      <p:sp>
        <p:nvSpPr>
          <p:cNvPr id="4" name="Slide Number Placeholder 3">
            <a:extLst>
              <a:ext uri="{FF2B5EF4-FFF2-40B4-BE49-F238E27FC236}">
                <a16:creationId xmlns:a16="http://schemas.microsoft.com/office/drawing/2014/main" id="{B0A62A93-B05D-F902-E82F-647AA5B8957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24</a:t>
            </a:fld>
            <a:endParaRPr lang="en-US" dirty="0"/>
          </a:p>
        </p:txBody>
      </p:sp>
      <p:sp>
        <p:nvSpPr>
          <p:cNvPr id="8" name="TextBox 7">
            <a:extLst>
              <a:ext uri="{FF2B5EF4-FFF2-40B4-BE49-F238E27FC236}">
                <a16:creationId xmlns:a16="http://schemas.microsoft.com/office/drawing/2014/main" id="{14A109B0-EE18-F1C1-7677-21E79E35665E}"/>
              </a:ext>
            </a:extLst>
          </p:cNvPr>
          <p:cNvSpPr txBox="1"/>
          <p:nvPr/>
        </p:nvSpPr>
        <p:spPr>
          <a:xfrm>
            <a:off x="6297523" y="1832176"/>
            <a:ext cx="5550766" cy="4678204"/>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000" dirty="0">
                <a:solidFill>
                  <a:srgbClr val="92D050"/>
                </a:solidFill>
                <a:latin typeface="Arial" panose="020B0604020202020204" pitchFamily="34" charset="0"/>
              </a:rPr>
              <a:t>Focus talent acquisition in regions offering high salaries and remote flexibility</a:t>
            </a:r>
          </a:p>
          <a:p>
            <a:pPr lvl="0" eaLnBrk="0" fontAlgn="base" hangingPunct="0">
              <a:spcBef>
                <a:spcPct val="0"/>
              </a:spcBef>
              <a:spcAft>
                <a:spcPct val="0"/>
              </a:spcAft>
              <a:buFontTx/>
              <a:buChar char="•"/>
            </a:pPr>
            <a:endParaRPr lang="en-US" altLang="en-US" sz="2000" dirty="0">
              <a:solidFill>
                <a:srgbClr val="92D050"/>
              </a:solidFill>
              <a:latin typeface="Arial" panose="020B0604020202020204" pitchFamily="34" charset="0"/>
            </a:endParaRPr>
          </a:p>
          <a:p>
            <a:pPr lvl="0" eaLnBrk="0" fontAlgn="base" hangingPunct="0">
              <a:spcBef>
                <a:spcPct val="0"/>
              </a:spcBef>
              <a:spcAft>
                <a:spcPct val="0"/>
              </a:spcAft>
              <a:buFontTx/>
              <a:buChar char="•"/>
            </a:pPr>
            <a:r>
              <a:rPr lang="en-US" altLang="en-US" sz="2000" dirty="0">
                <a:solidFill>
                  <a:srgbClr val="92D050"/>
                </a:solidFill>
                <a:latin typeface="Arial" panose="020B0604020202020204" pitchFamily="34" charset="0"/>
              </a:rPr>
              <a:t>Retain top performers by aligning compensation with global salary benchmarks</a:t>
            </a:r>
          </a:p>
          <a:p>
            <a:pPr lvl="0" eaLnBrk="0" fontAlgn="base" hangingPunct="0">
              <a:spcBef>
                <a:spcPct val="0"/>
              </a:spcBef>
              <a:spcAft>
                <a:spcPct val="0"/>
              </a:spcAft>
              <a:buFontTx/>
              <a:buChar char="•"/>
            </a:pPr>
            <a:endParaRPr lang="en-US" altLang="en-US" sz="2000" dirty="0">
              <a:solidFill>
                <a:srgbClr val="92D050"/>
              </a:solidFill>
              <a:latin typeface="Arial" panose="020B0604020202020204" pitchFamily="34" charset="0"/>
            </a:endParaRPr>
          </a:p>
          <a:p>
            <a:pPr lvl="0" eaLnBrk="0" fontAlgn="base" hangingPunct="0">
              <a:spcBef>
                <a:spcPct val="0"/>
              </a:spcBef>
              <a:spcAft>
                <a:spcPct val="0"/>
              </a:spcAft>
              <a:buFontTx/>
              <a:buChar char="•"/>
            </a:pPr>
            <a:r>
              <a:rPr lang="en-US" altLang="en-US" sz="2000" dirty="0">
                <a:solidFill>
                  <a:srgbClr val="92D050"/>
                </a:solidFill>
                <a:latin typeface="Arial" panose="020B0604020202020204" pitchFamily="34" charset="0"/>
              </a:rPr>
              <a:t>Promote remote-friendly roles for mid/senior levels to attract global talent</a:t>
            </a:r>
          </a:p>
          <a:p>
            <a:pPr lvl="0" eaLnBrk="0" fontAlgn="base" hangingPunct="0">
              <a:spcBef>
                <a:spcPct val="0"/>
              </a:spcBef>
              <a:spcAft>
                <a:spcPct val="0"/>
              </a:spcAft>
              <a:buFontTx/>
              <a:buChar char="•"/>
            </a:pPr>
            <a:endParaRPr lang="en-US" altLang="en-US" sz="2000" dirty="0">
              <a:solidFill>
                <a:srgbClr val="92D050"/>
              </a:solidFill>
              <a:latin typeface="Arial" panose="020B0604020202020204" pitchFamily="34" charset="0"/>
            </a:endParaRPr>
          </a:p>
          <a:p>
            <a:pPr lvl="0" eaLnBrk="0" fontAlgn="base" hangingPunct="0">
              <a:spcBef>
                <a:spcPct val="0"/>
              </a:spcBef>
              <a:spcAft>
                <a:spcPct val="0"/>
              </a:spcAft>
              <a:buFontTx/>
              <a:buChar char="•"/>
            </a:pPr>
            <a:r>
              <a:rPr lang="en-US" altLang="en-US" sz="2000" dirty="0">
                <a:solidFill>
                  <a:srgbClr val="92D050"/>
                </a:solidFill>
                <a:latin typeface="Arial" panose="020B0604020202020204" pitchFamily="34" charset="0"/>
              </a:rPr>
              <a:t>Target domain-switch training towards high-paying job roles like AI/ML Engineer</a:t>
            </a:r>
          </a:p>
          <a:p>
            <a:pPr lvl="0" eaLnBrk="0" fontAlgn="base" hangingPunct="0">
              <a:spcBef>
                <a:spcPct val="0"/>
              </a:spcBef>
              <a:spcAft>
                <a:spcPct val="0"/>
              </a:spcAft>
              <a:buFontTx/>
              <a:buChar char="•"/>
            </a:pPr>
            <a:endParaRPr lang="en-US" altLang="en-US" sz="2000" dirty="0">
              <a:solidFill>
                <a:srgbClr val="92D050"/>
              </a:solidFill>
              <a:latin typeface="Arial" panose="020B0604020202020204" pitchFamily="34" charset="0"/>
            </a:endParaRPr>
          </a:p>
          <a:p>
            <a:pPr lvl="0" eaLnBrk="0" fontAlgn="base" hangingPunct="0">
              <a:spcBef>
                <a:spcPct val="0"/>
              </a:spcBef>
              <a:spcAft>
                <a:spcPct val="0"/>
              </a:spcAft>
              <a:buFontTx/>
              <a:buChar char="•"/>
            </a:pPr>
            <a:r>
              <a:rPr lang="en-US" altLang="en-US" sz="2000" dirty="0">
                <a:solidFill>
                  <a:srgbClr val="92D050"/>
                </a:solidFill>
                <a:latin typeface="Arial" panose="020B0604020202020204" pitchFamily="34" charset="0"/>
              </a:rPr>
              <a:t>Move roles to countries with lower median salaries for cost-effective hiring</a:t>
            </a:r>
          </a:p>
          <a:p>
            <a:endParaRPr lang="en-IN" dirty="0"/>
          </a:p>
        </p:txBody>
      </p:sp>
      <p:pic>
        <p:nvPicPr>
          <p:cNvPr id="5123" name="Picture 3" descr="Quality Assurance Services | Codingkart">
            <a:extLst>
              <a:ext uri="{FF2B5EF4-FFF2-40B4-BE49-F238E27FC236}">
                <a16:creationId xmlns:a16="http://schemas.microsoft.com/office/drawing/2014/main" id="{7CA05CE9-0D3E-0E51-573E-6A7B4EE0E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11" y="369652"/>
            <a:ext cx="5752289" cy="623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9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E6599B-92EE-DA04-9056-C282E455D7DA}"/>
              </a:ext>
            </a:extLst>
          </p:cNvPr>
          <p:cNvSpPr>
            <a:spLocks noGrp="1"/>
          </p:cNvSpPr>
          <p:nvPr>
            <p:ph type="title"/>
          </p:nvPr>
        </p:nvSpPr>
        <p:spPr>
          <a:xfrm>
            <a:off x="381000" y="381000"/>
            <a:ext cx="11430000" cy="1325563"/>
          </a:xfrm>
        </p:spPr>
        <p:txBody>
          <a:bodyPr/>
          <a:lstStyle/>
          <a:p>
            <a:r>
              <a:rPr lang="en-US" b="1" dirty="0"/>
              <a:t>INSIGHTS</a:t>
            </a:r>
          </a:p>
        </p:txBody>
      </p:sp>
      <p:sp>
        <p:nvSpPr>
          <p:cNvPr id="2" name="Slide Number Placeholder 1">
            <a:extLst>
              <a:ext uri="{FF2B5EF4-FFF2-40B4-BE49-F238E27FC236}">
                <a16:creationId xmlns:a16="http://schemas.microsoft.com/office/drawing/2014/main" id="{55232BDC-58BE-5669-7C02-6227C42B53A9}"/>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25</a:t>
            </a:fld>
            <a:endParaRPr lang="en-US" dirty="0"/>
          </a:p>
        </p:txBody>
      </p:sp>
      <p:graphicFrame>
        <p:nvGraphicFramePr>
          <p:cNvPr id="10" name="Content Placeholder 4" descr="SmartArt Graphic">
            <a:extLst>
              <a:ext uri="{FF2B5EF4-FFF2-40B4-BE49-F238E27FC236}">
                <a16:creationId xmlns:a16="http://schemas.microsoft.com/office/drawing/2014/main" id="{613183C5-4FFD-5413-1735-381D58AFB177}"/>
              </a:ext>
            </a:extLst>
          </p:cNvPr>
          <p:cNvGraphicFramePr>
            <a:graphicFrameLocks/>
          </p:cNvGraphicFramePr>
          <p:nvPr>
            <p:extLst>
              <p:ext uri="{D42A27DB-BD31-4B8C-83A1-F6EECF244321}">
                <p14:modId xmlns:p14="http://schemas.microsoft.com/office/powerpoint/2010/main" val="2367813098"/>
              </p:ext>
            </p:extLst>
          </p:nvPr>
        </p:nvGraphicFramePr>
        <p:xfrm>
          <a:off x="1186775" y="1391055"/>
          <a:ext cx="9530944" cy="5085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61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36B3-6688-F44F-0765-B9F7F44FB61F}"/>
              </a:ext>
            </a:extLst>
          </p:cNvPr>
          <p:cNvSpPr>
            <a:spLocks noGrp="1"/>
          </p:cNvSpPr>
          <p:nvPr>
            <p:ph type="title"/>
          </p:nvPr>
        </p:nvSpPr>
        <p:spPr>
          <a:xfrm>
            <a:off x="924128" y="705821"/>
            <a:ext cx="9581743" cy="728368"/>
          </a:xfrm>
        </p:spPr>
        <p:txBody>
          <a:bodyPr>
            <a:normAutofit fontScale="90000"/>
          </a:bodyPr>
          <a:lstStyle/>
          <a:p>
            <a:r>
              <a:rPr lang="en-US" sz="3200" dirty="0"/>
              <a:t>REMOTE WORK BY EXPERIENCE LEVEL </a:t>
            </a:r>
            <a:br>
              <a:rPr lang="en-US" sz="3200" dirty="0"/>
            </a:br>
            <a:r>
              <a:rPr lang="en-US" sz="3200" dirty="0"/>
              <a:t>(2021 VS 2024)</a:t>
            </a:r>
          </a:p>
        </p:txBody>
      </p:sp>
      <p:graphicFrame>
        <p:nvGraphicFramePr>
          <p:cNvPr id="4" name="Table Placeholder 3">
            <a:extLst>
              <a:ext uri="{FF2B5EF4-FFF2-40B4-BE49-F238E27FC236}">
                <a16:creationId xmlns:a16="http://schemas.microsoft.com/office/drawing/2014/main" id="{C838E0C3-E1FB-2601-FF2D-68A84002F5D4}"/>
              </a:ext>
            </a:extLst>
          </p:cNvPr>
          <p:cNvGraphicFramePr>
            <a:graphicFrameLocks noGrp="1"/>
          </p:cNvGraphicFramePr>
          <p:nvPr>
            <p:ph type="tbl" sz="quarter" idx="10"/>
            <p:extLst>
              <p:ext uri="{D42A27DB-BD31-4B8C-83A1-F6EECF244321}">
                <p14:modId xmlns:p14="http://schemas.microsoft.com/office/powerpoint/2010/main" val="3034408287"/>
              </p:ext>
            </p:extLst>
          </p:nvPr>
        </p:nvGraphicFramePr>
        <p:xfrm>
          <a:off x="838200" y="1825625"/>
          <a:ext cx="9667671" cy="4054180"/>
        </p:xfrm>
        <a:graphic>
          <a:graphicData uri="http://schemas.openxmlformats.org/drawingml/2006/table">
            <a:tbl>
              <a:tblPr firstRow="1" bandRow="1">
                <a:tableStyleId>{16D9F66E-5EB9-4882-86FB-DCBF35E3C3E4}</a:tableStyleId>
              </a:tblPr>
              <a:tblGrid>
                <a:gridCol w="3222557">
                  <a:extLst>
                    <a:ext uri="{9D8B030D-6E8A-4147-A177-3AD203B41FA5}">
                      <a16:colId xmlns:a16="http://schemas.microsoft.com/office/drawing/2014/main" val="3909542061"/>
                    </a:ext>
                  </a:extLst>
                </a:gridCol>
                <a:gridCol w="3222557">
                  <a:extLst>
                    <a:ext uri="{9D8B030D-6E8A-4147-A177-3AD203B41FA5}">
                      <a16:colId xmlns:a16="http://schemas.microsoft.com/office/drawing/2014/main" val="3856532422"/>
                    </a:ext>
                  </a:extLst>
                </a:gridCol>
                <a:gridCol w="3222557">
                  <a:extLst>
                    <a:ext uri="{9D8B030D-6E8A-4147-A177-3AD203B41FA5}">
                      <a16:colId xmlns:a16="http://schemas.microsoft.com/office/drawing/2014/main" val="3438228390"/>
                    </a:ext>
                  </a:extLst>
                </a:gridCol>
              </a:tblGrid>
              <a:tr h="810836">
                <a:tc>
                  <a:txBody>
                    <a:bodyPr/>
                    <a:lstStyle/>
                    <a:p>
                      <a:pPr algn="ctr"/>
                      <a:r>
                        <a:rPr lang="en-US" dirty="0">
                          <a:latin typeface="Arial" panose="020B0604020202020204" pitchFamily="34" charset="0"/>
                          <a:cs typeface="Arial" panose="020B0604020202020204" pitchFamily="34" charset="0"/>
                        </a:rPr>
                        <a:t>Experience Level</a:t>
                      </a:r>
                    </a:p>
                  </a:txBody>
                  <a:tcPr anchor="ctr"/>
                </a:tc>
                <a:tc>
                  <a:txBody>
                    <a:bodyPr/>
                    <a:lstStyle/>
                    <a:p>
                      <a:pPr algn="ctr"/>
                      <a:r>
                        <a:rPr lang="en-US" dirty="0">
                          <a:latin typeface="Arial" panose="020B0604020202020204" pitchFamily="34" charset="0"/>
                          <a:cs typeface="Arial" panose="020B0604020202020204" pitchFamily="34" charset="0"/>
                        </a:rPr>
                        <a:t>Work Year</a:t>
                      </a:r>
                    </a:p>
                  </a:txBody>
                  <a:tcPr anchor="ctr"/>
                </a:tc>
                <a:tc>
                  <a:txBody>
                    <a:bodyPr/>
                    <a:lstStyle/>
                    <a:p>
                      <a:pPr algn="ctr"/>
                      <a:r>
                        <a:rPr lang="en-US" dirty="0">
                          <a:latin typeface="Arial" panose="020B0604020202020204" pitchFamily="34" charset="0"/>
                          <a:cs typeface="Arial" panose="020B0604020202020204" pitchFamily="34" charset="0"/>
                        </a:rPr>
                        <a:t>Percent Fully Remote</a:t>
                      </a:r>
                    </a:p>
                  </a:txBody>
                  <a:tcPr anchor="ctr"/>
                </a:tc>
                <a:extLst>
                  <a:ext uri="{0D108BD9-81ED-4DB2-BD59-A6C34878D82A}">
                    <a16:rowId xmlns:a16="http://schemas.microsoft.com/office/drawing/2014/main" val="211601482"/>
                  </a:ext>
                </a:extLst>
              </a:tr>
              <a:tr h="810836">
                <a:tc>
                  <a:txBody>
                    <a:bodyPr/>
                    <a:lstStyle/>
                    <a:p>
                      <a:pPr algn="ctr"/>
                      <a:r>
                        <a:rPr lang="en-US" b="1" dirty="0">
                          <a:latin typeface="Arial" panose="020B0604020202020204" pitchFamily="34" charset="0"/>
                          <a:cs typeface="Arial" panose="020B0604020202020204" pitchFamily="34" charset="0"/>
                        </a:rPr>
                        <a:t>EN</a:t>
                      </a:r>
                    </a:p>
                  </a:txBody>
                  <a:tcPr anchor="ctr"/>
                </a:tc>
                <a:tc>
                  <a:txBody>
                    <a:bodyPr/>
                    <a:lstStyle/>
                    <a:p>
                      <a:pPr algn="ctr"/>
                      <a:r>
                        <a:rPr lang="en-US" dirty="0">
                          <a:latin typeface="Arial" panose="020B0604020202020204" pitchFamily="34" charset="0"/>
                          <a:cs typeface="Arial" panose="020B0604020202020204" pitchFamily="34" charset="0"/>
                        </a:rPr>
                        <a:t>2021</a:t>
                      </a:r>
                    </a:p>
                  </a:txBody>
                  <a:tcPr anchor="ctr"/>
                </a:tc>
                <a:tc>
                  <a:txBody>
                    <a:bodyPr/>
                    <a:lstStyle/>
                    <a:p>
                      <a:pPr algn="ctr"/>
                      <a:r>
                        <a:rPr lang="en-US" dirty="0">
                          <a:latin typeface="Arial" panose="020B0604020202020204" pitchFamily="34" charset="0"/>
                          <a:cs typeface="Arial" panose="020B0604020202020204" pitchFamily="34" charset="0"/>
                        </a:rPr>
                        <a:t>47.83</a:t>
                      </a:r>
                    </a:p>
                  </a:txBody>
                  <a:tcPr anchor="ctr"/>
                </a:tc>
                <a:extLst>
                  <a:ext uri="{0D108BD9-81ED-4DB2-BD59-A6C34878D82A}">
                    <a16:rowId xmlns:a16="http://schemas.microsoft.com/office/drawing/2014/main" val="3713753144"/>
                  </a:ext>
                </a:extLst>
              </a:tr>
              <a:tr h="810836">
                <a:tc>
                  <a:txBody>
                    <a:bodyPr/>
                    <a:lstStyle/>
                    <a:p>
                      <a:pPr algn="ctr"/>
                      <a:r>
                        <a:rPr lang="en-US" b="1" dirty="0">
                          <a:latin typeface="Arial" panose="020B0604020202020204" pitchFamily="34" charset="0"/>
                          <a:cs typeface="Arial" panose="020B0604020202020204" pitchFamily="34" charset="0"/>
                        </a:rPr>
                        <a:t>EN</a:t>
                      </a:r>
                    </a:p>
                  </a:txBody>
                  <a:tcPr anchor="ctr"/>
                </a:tc>
                <a:tc>
                  <a:txBody>
                    <a:bodyPr/>
                    <a:lstStyle/>
                    <a:p>
                      <a:pPr algn="ctr"/>
                      <a:r>
                        <a:rPr lang="en-US" dirty="0">
                          <a:latin typeface="Arial" panose="020B0604020202020204" pitchFamily="34" charset="0"/>
                          <a:cs typeface="Arial" panose="020B0604020202020204" pitchFamily="34" charset="0"/>
                        </a:rPr>
                        <a:t>2024</a:t>
                      </a:r>
                    </a:p>
                  </a:txBody>
                  <a:tcPr anchor="ctr"/>
                </a:tc>
                <a:tc>
                  <a:txBody>
                    <a:bodyPr/>
                    <a:lstStyle/>
                    <a:p>
                      <a:pPr algn="ctr"/>
                      <a:r>
                        <a:rPr lang="en-US" dirty="0">
                          <a:latin typeface="Arial" panose="020B0604020202020204" pitchFamily="34" charset="0"/>
                          <a:cs typeface="Arial" panose="020B0604020202020204" pitchFamily="34" charset="0"/>
                        </a:rPr>
                        <a:t>25.98</a:t>
                      </a:r>
                    </a:p>
                  </a:txBody>
                  <a:tcPr anchor="ctr"/>
                </a:tc>
                <a:extLst>
                  <a:ext uri="{0D108BD9-81ED-4DB2-BD59-A6C34878D82A}">
                    <a16:rowId xmlns:a16="http://schemas.microsoft.com/office/drawing/2014/main" val="210696092"/>
                  </a:ext>
                </a:extLst>
              </a:tr>
              <a:tr h="810836">
                <a:tc>
                  <a:txBody>
                    <a:bodyPr/>
                    <a:lstStyle/>
                    <a:p>
                      <a:pPr algn="ctr"/>
                      <a:r>
                        <a:rPr lang="en-US" b="1" dirty="0">
                          <a:latin typeface="Arial" panose="020B0604020202020204" pitchFamily="34" charset="0"/>
                          <a:cs typeface="Arial" panose="020B0604020202020204" pitchFamily="34" charset="0"/>
                        </a:rPr>
                        <a:t>EX</a:t>
                      </a:r>
                    </a:p>
                  </a:txBody>
                  <a:tcPr anchor="ctr"/>
                </a:tc>
                <a:tc>
                  <a:txBody>
                    <a:bodyPr/>
                    <a:lstStyle/>
                    <a:p>
                      <a:pPr algn="ctr"/>
                      <a:r>
                        <a:rPr lang="en-US" dirty="0">
                          <a:latin typeface="Arial" panose="020B0604020202020204" pitchFamily="34" charset="0"/>
                          <a:cs typeface="Arial" panose="020B0604020202020204" pitchFamily="34" charset="0"/>
                        </a:rPr>
                        <a:t>2021</a:t>
                      </a:r>
                    </a:p>
                  </a:txBody>
                  <a:tcPr anchor="ctr"/>
                </a:tc>
                <a:tc>
                  <a:txBody>
                    <a:bodyPr/>
                    <a:lstStyle/>
                    <a:p>
                      <a:pPr algn="ctr"/>
                      <a:r>
                        <a:rPr lang="en-US" dirty="0">
                          <a:latin typeface="Arial" panose="020B0604020202020204" pitchFamily="34" charset="0"/>
                          <a:cs typeface="Arial" panose="020B0604020202020204" pitchFamily="34" charset="0"/>
                        </a:rPr>
                        <a:t>50.0</a:t>
                      </a:r>
                    </a:p>
                  </a:txBody>
                  <a:tcPr anchor="ctr"/>
                </a:tc>
                <a:extLst>
                  <a:ext uri="{0D108BD9-81ED-4DB2-BD59-A6C34878D82A}">
                    <a16:rowId xmlns:a16="http://schemas.microsoft.com/office/drawing/2014/main" val="1335514058"/>
                  </a:ext>
                </a:extLst>
              </a:tr>
              <a:tr h="810836">
                <a:tc>
                  <a:txBody>
                    <a:bodyPr/>
                    <a:lstStyle/>
                    <a:p>
                      <a:pPr algn="ctr"/>
                      <a:r>
                        <a:rPr lang="en-US" b="1" dirty="0">
                          <a:latin typeface="Arial" panose="020B0604020202020204" pitchFamily="34" charset="0"/>
                          <a:cs typeface="Arial" panose="020B0604020202020204" pitchFamily="34" charset="0"/>
                        </a:rPr>
                        <a:t>EX</a:t>
                      </a:r>
                    </a:p>
                  </a:txBody>
                  <a:tcPr anchor="ctr"/>
                </a:tc>
                <a:tc>
                  <a:txBody>
                    <a:bodyPr/>
                    <a:lstStyle/>
                    <a:p>
                      <a:pPr algn="ctr"/>
                      <a:r>
                        <a:rPr lang="en-US" dirty="0">
                          <a:latin typeface="Arial" panose="020B0604020202020204" pitchFamily="34" charset="0"/>
                          <a:cs typeface="Arial" panose="020B0604020202020204" pitchFamily="34" charset="0"/>
                        </a:rPr>
                        <a:t>2024</a:t>
                      </a:r>
                    </a:p>
                  </a:txBody>
                  <a:tcPr anchor="ctr"/>
                </a:tc>
                <a:tc>
                  <a:txBody>
                    <a:bodyPr/>
                    <a:lstStyle/>
                    <a:p>
                      <a:pPr algn="ctr"/>
                      <a:r>
                        <a:rPr lang="en-US" dirty="0">
                          <a:latin typeface="Arial" panose="020B0604020202020204" pitchFamily="34" charset="0"/>
                          <a:cs typeface="Arial" panose="020B0604020202020204" pitchFamily="34" charset="0"/>
                        </a:rPr>
                        <a:t>33.02</a:t>
                      </a:r>
                    </a:p>
                  </a:txBody>
                  <a:tcPr anchor="ctr"/>
                </a:tc>
                <a:extLst>
                  <a:ext uri="{0D108BD9-81ED-4DB2-BD59-A6C34878D82A}">
                    <a16:rowId xmlns:a16="http://schemas.microsoft.com/office/drawing/2014/main" val="2420206096"/>
                  </a:ext>
                </a:extLst>
              </a:tr>
            </a:tbl>
          </a:graphicData>
        </a:graphic>
      </p:graphicFrame>
      <p:sp>
        <p:nvSpPr>
          <p:cNvPr id="3" name="Slide Number Placeholder 2">
            <a:extLst>
              <a:ext uri="{FF2B5EF4-FFF2-40B4-BE49-F238E27FC236}">
                <a16:creationId xmlns:a16="http://schemas.microsoft.com/office/drawing/2014/main" id="{42CA788F-A96A-BC1E-FBB1-D5901D496DB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201181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EEFE-3603-56A9-02FC-A2488A187851}"/>
              </a:ext>
            </a:extLst>
          </p:cNvPr>
          <p:cNvSpPr>
            <a:spLocks noGrp="1"/>
          </p:cNvSpPr>
          <p:nvPr>
            <p:ph type="title"/>
          </p:nvPr>
        </p:nvSpPr>
        <p:spPr>
          <a:xfrm>
            <a:off x="381000" y="381000"/>
            <a:ext cx="11430000" cy="1325563"/>
          </a:xfrm>
        </p:spPr>
        <p:txBody>
          <a:bodyPr>
            <a:normAutofit/>
          </a:bodyPr>
          <a:lstStyle/>
          <a:p>
            <a:r>
              <a:rPr lang="en-US" sz="4000" b="1" dirty="0"/>
              <a:t>CONCLUSIONS</a:t>
            </a:r>
          </a:p>
        </p:txBody>
      </p:sp>
      <p:sp>
        <p:nvSpPr>
          <p:cNvPr id="3" name="Content Placeholder 2">
            <a:extLst>
              <a:ext uri="{FF2B5EF4-FFF2-40B4-BE49-F238E27FC236}">
                <a16:creationId xmlns:a16="http://schemas.microsoft.com/office/drawing/2014/main" id="{AE3DA292-2DDD-FBBA-7845-3B181E43362F}"/>
              </a:ext>
            </a:extLst>
          </p:cNvPr>
          <p:cNvSpPr>
            <a:spLocks noGrp="1"/>
          </p:cNvSpPr>
          <p:nvPr>
            <p:ph idx="1"/>
          </p:nvPr>
        </p:nvSpPr>
        <p:spPr>
          <a:xfrm>
            <a:off x="1100852" y="1825625"/>
            <a:ext cx="4678975" cy="4517302"/>
          </a:xfrm>
        </p:spPr>
        <p:txBody>
          <a:bodyPr>
            <a:normAutofit fontScale="92500"/>
          </a:bodyPr>
          <a:lstStyle/>
          <a:p>
            <a:r>
              <a:rPr lang="en-US" dirty="0"/>
              <a:t>SQL-based analysis provides powerful insights for strategic workforce planning</a:t>
            </a:r>
          </a:p>
          <a:p>
            <a:r>
              <a:rPr lang="en-US" dirty="0"/>
              <a:t>Countries with consistent growth are ideal for business expansion and hiring</a:t>
            </a:r>
          </a:p>
          <a:p>
            <a:r>
              <a:rPr lang="en-US" dirty="0"/>
              <a:t>Job roles with highest growth can guide career pathing for employees</a:t>
            </a:r>
          </a:p>
          <a:p>
            <a:r>
              <a:rPr lang="en-US" dirty="0"/>
              <a:t>Remote work flexibility has become a strong salary driver post-2021</a:t>
            </a:r>
          </a:p>
          <a:p>
            <a:r>
              <a:rPr lang="en-US" dirty="0"/>
              <a:t>Businesses can reduce costs and boost retention using salary + remote data</a:t>
            </a:r>
          </a:p>
          <a:p>
            <a:endParaRPr lang="en-US" dirty="0"/>
          </a:p>
        </p:txBody>
      </p:sp>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27</a:t>
            </a:fld>
            <a:endParaRPr lang="en-US" dirty="0"/>
          </a:p>
        </p:txBody>
      </p:sp>
      <p:sp>
        <p:nvSpPr>
          <p:cNvPr id="8" name="Rectangle 3">
            <a:extLst>
              <a:ext uri="{FF2B5EF4-FFF2-40B4-BE49-F238E27FC236}">
                <a16:creationId xmlns:a16="http://schemas.microsoft.com/office/drawing/2014/main" id="{26F535D9-DDDC-71B5-F0C0-FA4C1D18E387}"/>
              </a:ext>
            </a:extLst>
          </p:cNvPr>
          <p:cNvSpPr>
            <a:spLocks noGrp="1" noChangeArrowheads="1"/>
          </p:cNvSpPr>
          <p:nvPr>
            <p:ph idx="11"/>
          </p:nvPr>
        </p:nvSpPr>
        <p:spPr bwMode="auto">
          <a:xfrm>
            <a:off x="6412175" y="2102623"/>
            <a:ext cx="387022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rPr>
              <a:t>SQL-driven analysis helps identify salary benchmarks, remote trends, and high-growth regions.</a:t>
            </a:r>
          </a:p>
          <a:p>
            <a:pPr eaLnBrk="0" fontAlgn="base" hangingPunct="0">
              <a:spcBef>
                <a:spcPct val="0"/>
              </a:spcBef>
              <a:spcAft>
                <a:spcPct val="0"/>
              </a:spcAft>
            </a:pPr>
            <a:endPar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endParaRPr>
          </a:p>
          <a:p>
            <a:pPr eaLnBrk="0" fontAlgn="base" hangingPunct="0">
              <a:spcBef>
                <a:spcPct val="0"/>
              </a:spcBef>
              <a:spcAft>
                <a:spcPct val="0"/>
              </a:spcAft>
            </a:pPr>
            <a:r>
              <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rPr>
              <a:t>Data empowers better decision-making for HR,</a:t>
            </a:r>
            <a:r>
              <a:rPr lang="en-US" altLang="en-US" sz="1800" dirty="0">
                <a:solidFill>
                  <a:schemeClr val="accent5">
                    <a:lumMod val="40000"/>
                    <a:lumOff val="60000"/>
                  </a:schemeClr>
                </a:solidFill>
                <a:latin typeface="Arial" panose="020B0604020202020204" pitchFamily="34" charset="0"/>
              </a:rPr>
              <a:t> </a:t>
            </a:r>
            <a:r>
              <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rPr>
              <a:t>Finance, and Strategy teams.</a:t>
            </a:r>
          </a:p>
          <a:p>
            <a:pPr eaLnBrk="0" fontAlgn="base" hangingPunct="0">
              <a:spcBef>
                <a:spcPct val="0"/>
              </a:spcBef>
              <a:spcAft>
                <a:spcPct val="0"/>
              </a:spcAft>
            </a:pPr>
            <a:endPar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endParaRPr>
          </a:p>
          <a:p>
            <a:pPr eaLnBrk="0" fontAlgn="base" hangingPunct="0">
              <a:spcBef>
                <a:spcPct val="0"/>
              </a:spcBef>
              <a:spcAft>
                <a:spcPct val="0"/>
              </a:spcAft>
            </a:pPr>
            <a:r>
              <a:rPr kumimoji="0" lang="en-US" altLang="en-US" sz="1800" b="0" i="0" u="none" strike="noStrike" cap="none" normalizeH="0" baseline="0" dirty="0">
                <a:ln>
                  <a:noFill/>
                </a:ln>
                <a:solidFill>
                  <a:schemeClr val="accent5">
                    <a:lumMod val="40000"/>
                    <a:lumOff val="60000"/>
                  </a:schemeClr>
                </a:solidFill>
                <a:effectLst/>
                <a:latin typeface="Arial" panose="020B0604020202020204" pitchFamily="34" charset="0"/>
              </a:rPr>
              <a:t>The workforce is moving towards remote and hybrid models with clear patterns across job roles.</a:t>
            </a:r>
          </a:p>
        </p:txBody>
      </p:sp>
      <p:pic>
        <p:nvPicPr>
          <p:cNvPr id="7173" name="Picture 5" descr="a white sheet of paper next to some colorful shapes">
            <a:extLst>
              <a:ext uri="{FF2B5EF4-FFF2-40B4-BE49-F238E27FC236}">
                <a16:creationId xmlns:a16="http://schemas.microsoft.com/office/drawing/2014/main" id="{8357F840-A5D5-B062-64C8-73F933CAD59A}"/>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72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146847"/>
          </a:xfrm>
        </p:spPr>
        <p:txBody>
          <a:bodyPr/>
          <a:lstStyle/>
          <a:p>
            <a:r>
              <a:rPr lang="en-US" dirty="0">
                <a:solidFill>
                  <a:srgbClr val="00B050"/>
                </a:solidFill>
              </a:rPr>
              <a:t>THANK YOU</a:t>
            </a:r>
          </a:p>
        </p:txBody>
      </p:sp>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7029992" y="3340800"/>
            <a:ext cx="4368450" cy="3166331"/>
          </a:xfrm>
        </p:spPr>
        <p:txBody>
          <a:bodyPr/>
          <a:lstStyle/>
          <a:p>
            <a:r>
              <a:rPr lang="en-US" sz="1800" dirty="0">
                <a:solidFill>
                  <a:srgbClr val="FFFF00"/>
                </a:solidFill>
              </a:rPr>
              <a:t>SACHIN GUNJAL</a:t>
            </a:r>
          </a:p>
          <a:p>
            <a:r>
              <a:rPr lang="en-US" sz="1800" dirty="0">
                <a:solidFill>
                  <a:srgbClr val="FFFF00"/>
                </a:solidFill>
              </a:rPr>
              <a:t>sachingunjalmain@gmail.com</a:t>
            </a:r>
          </a:p>
          <a:p>
            <a:r>
              <a:rPr lang="en-IN" dirty="0">
                <a:solidFill>
                  <a:srgbClr val="FFFF00"/>
                </a:solidFill>
                <a:hlinkClick r:id="rId2">
                  <a:extLst>
                    <a:ext uri="{A12FA001-AC4F-418D-AE19-62706E023703}">
                      <ahyp:hlinkClr xmlns:ahyp="http://schemas.microsoft.com/office/drawing/2018/hyperlinkcolor" val="tx"/>
                    </a:ext>
                  </a:extLst>
                </a:hlinkClick>
              </a:rPr>
              <a:t>Sachin Gunjal | LinkedIn</a:t>
            </a:r>
            <a:endParaRPr lang="en-US" dirty="0">
              <a:solidFill>
                <a:srgbClr val="FFFF00"/>
              </a:solidFill>
            </a:endParaRPr>
          </a:p>
        </p:txBody>
      </p:sp>
      <p:sp>
        <p:nvSpPr>
          <p:cNvPr id="5" name="Picture Placeholder 4">
            <a:extLst>
              <a:ext uri="{FF2B5EF4-FFF2-40B4-BE49-F238E27FC236}">
                <a16:creationId xmlns:a16="http://schemas.microsoft.com/office/drawing/2014/main" id="{9AFC2310-2070-EDB6-5C9E-AB5B6A1D9D03}"/>
              </a:ext>
            </a:extLst>
          </p:cNvPr>
          <p:cNvSpPr>
            <a:spLocks noGrp="1"/>
          </p:cNvSpPr>
          <p:nvPr>
            <p:ph type="pic" sz="quarter" idx="10"/>
          </p:nvPr>
        </p:nvSpPr>
        <p:spPr/>
      </p:sp>
      <p:pic>
        <p:nvPicPr>
          <p:cNvPr id="11266" name="Picture 2" descr="Business people shaking hands. Congratulations and success of the business.">
            <a:extLst>
              <a:ext uri="{FF2B5EF4-FFF2-40B4-BE49-F238E27FC236}">
                <a16:creationId xmlns:a16="http://schemas.microsoft.com/office/drawing/2014/main" id="{C16F2560-FD02-7381-BCDF-74EE913D9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20" y="1507787"/>
            <a:ext cx="5797684" cy="4503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829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1518745" y="507245"/>
            <a:ext cx="9143999" cy="1311828"/>
          </a:xfrm>
        </p:spPr>
        <p:txBody>
          <a:bodyPr/>
          <a:lstStyle/>
          <a:p>
            <a:r>
              <a:rPr lang="en-US" dirty="0"/>
              <a:t>INTRODUCTION</a:t>
            </a:r>
          </a:p>
        </p:txBody>
      </p:sp>
      <p:sp>
        <p:nvSpPr>
          <p:cNvPr id="3" name="Subtitle 2">
            <a:extLst>
              <a:ext uri="{FF2B5EF4-FFF2-40B4-BE49-F238E27FC236}">
                <a16:creationId xmlns:a16="http://schemas.microsoft.com/office/drawing/2014/main" id="{8A7C2841-47C6-02F9-83CF-508A0ADF02EB}"/>
              </a:ext>
            </a:extLst>
          </p:cNvPr>
          <p:cNvSpPr>
            <a:spLocks noGrp="1"/>
          </p:cNvSpPr>
          <p:nvPr>
            <p:ph type="subTitle" idx="1"/>
          </p:nvPr>
        </p:nvSpPr>
        <p:spPr>
          <a:xfrm>
            <a:off x="2256817" y="2208179"/>
            <a:ext cx="8151779" cy="4142576"/>
          </a:xfrm>
        </p:spPr>
        <p:txBody>
          <a:bodyPr>
            <a:normAutofit/>
          </a:bodyPr>
          <a:lstStyle/>
          <a:p>
            <a:pPr marL="285750" lvl="0" indent="-285750" algn="l"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This project focuses on analyzing global workforce data using SQL to uncover key salary trends and remote work patterns.</a:t>
            </a:r>
          </a:p>
          <a:p>
            <a:pPr lvl="0" algn="l" eaLnBrk="0" fontAlgn="base" hangingPunct="0">
              <a:spcBef>
                <a:spcPct val="0"/>
              </a:spcBef>
              <a:spcAft>
                <a:spcPct val="0"/>
              </a:spcAft>
            </a:pPr>
            <a:endParaRPr lang="en-US" altLang="en-US" sz="1800" dirty="0">
              <a:latin typeface="Arial" panose="020B0604020202020204" pitchFamily="34" charset="0"/>
            </a:endParaRPr>
          </a:p>
          <a:p>
            <a:pPr marL="285750" lvl="0" indent="-285750" algn="l"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The main goal is to derive business insights related to compensation, hiring strategies, and workforce planning.</a:t>
            </a:r>
          </a:p>
          <a:p>
            <a:pPr lvl="0" algn="l" eaLnBrk="0" fontAlgn="base" hangingPunct="0">
              <a:spcBef>
                <a:spcPct val="0"/>
              </a:spcBef>
              <a:spcAft>
                <a:spcPct val="0"/>
              </a:spcAft>
            </a:pPr>
            <a:endParaRPr lang="en-US" altLang="en-US" sz="1800" dirty="0">
              <a:latin typeface="Arial" panose="020B0604020202020204" pitchFamily="34" charset="0"/>
            </a:endParaRPr>
          </a:p>
          <a:p>
            <a:pPr marL="285750" lvl="0" indent="-285750" algn="l"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The dataset includes information such as salary in USD, job title, experience level, company size, remote work ratio, and employment type.</a:t>
            </a:r>
          </a:p>
          <a:p>
            <a:pPr lvl="0" algn="l" eaLnBrk="0" fontAlgn="base" hangingPunct="0">
              <a:spcBef>
                <a:spcPct val="0"/>
              </a:spcBef>
              <a:spcAft>
                <a:spcPct val="0"/>
              </a:spcAft>
            </a:pPr>
            <a:endParaRPr lang="en-US" altLang="en-US" sz="1800" dirty="0">
              <a:latin typeface="Arial" panose="020B0604020202020204" pitchFamily="34" charset="0"/>
            </a:endParaRPr>
          </a:p>
          <a:p>
            <a:pPr marL="285750" lvl="0" indent="-285750" algn="l"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By examining these dimensions, the analysis aims to support strategic decision-making in HR, talent acquisition, and cost management.</a:t>
            </a:r>
          </a:p>
          <a:p>
            <a:pPr lvl="0" algn="l" eaLnBrk="0" fontAlgn="base" hangingPunct="0">
              <a:spcBef>
                <a:spcPct val="0"/>
              </a:spcBef>
              <a:spcAft>
                <a:spcPct val="0"/>
              </a:spcAft>
            </a:pPr>
            <a:endParaRPr lang="en-US" altLang="en-US" sz="1800" dirty="0">
              <a:latin typeface="Arial" panose="020B0604020202020204" pitchFamily="34" charset="0"/>
            </a:endParaRPr>
          </a:p>
          <a:p>
            <a:pPr marL="285750" lvl="0" indent="-285750" algn="l"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The outcome of this project is expected to help businesses stay competitive by optimizing salary structures and remote work policies</a:t>
            </a:r>
            <a:endParaRPr lang="en-US" sz="1800" dirty="0"/>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397944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1466182" y="184826"/>
            <a:ext cx="4505155" cy="836578"/>
          </a:xfrm>
        </p:spPr>
        <p:txBody>
          <a:bodyPr/>
          <a:lstStyle/>
          <a:p>
            <a:r>
              <a:rPr lang="en-US" sz="4000" b="1" dirty="0"/>
              <a:t>OBJECTIVES</a:t>
            </a:r>
            <a:endParaRPr lang="en-US" b="1" dirty="0"/>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4</a:t>
            </a:fld>
            <a:endParaRPr lang="en-US" dirty="0"/>
          </a:p>
        </p:txBody>
      </p:sp>
      <p:sp>
        <p:nvSpPr>
          <p:cNvPr id="10" name="Rectangle 1">
            <a:extLst>
              <a:ext uri="{FF2B5EF4-FFF2-40B4-BE49-F238E27FC236}">
                <a16:creationId xmlns:a16="http://schemas.microsoft.com/office/drawing/2014/main" id="{DBE5BA77-D9AB-BDFA-9332-859CBA6D76E5}"/>
              </a:ext>
            </a:extLst>
          </p:cNvPr>
          <p:cNvSpPr>
            <a:spLocks noGrp="1" noChangeArrowheads="1"/>
          </p:cNvSpPr>
          <p:nvPr>
            <p:ph sz="quarter" idx="11"/>
          </p:nvPr>
        </p:nvSpPr>
        <p:spPr bwMode="auto">
          <a:xfrm>
            <a:off x="6332707" y="279949"/>
            <a:ext cx="551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800" b="1" dirty="0"/>
              <a:t>1. Business Insights and Strategic Decision Making</a:t>
            </a:r>
            <a:endParaRPr kumimoji="0" lang="en-US" altLang="en-US" sz="1800" b="1" i="0" u="none" strike="noStrike" cap="none" normalizeH="0" baseline="0" dirty="0">
              <a:ln>
                <a:noFill/>
              </a:ln>
              <a:effectLst/>
              <a:latin typeface="Arial" panose="020B0604020202020204" pitchFamily="34" charset="0"/>
            </a:endParaRPr>
          </a:p>
        </p:txBody>
      </p:sp>
      <p:sp>
        <p:nvSpPr>
          <p:cNvPr id="11" name="TextBox 10">
            <a:extLst>
              <a:ext uri="{FF2B5EF4-FFF2-40B4-BE49-F238E27FC236}">
                <a16:creationId xmlns:a16="http://schemas.microsoft.com/office/drawing/2014/main" id="{A5524D22-5783-F809-CCFC-E6A15F215A12}"/>
              </a:ext>
            </a:extLst>
          </p:cNvPr>
          <p:cNvSpPr txBox="1"/>
          <p:nvPr/>
        </p:nvSpPr>
        <p:spPr>
          <a:xfrm>
            <a:off x="6096000" y="1101379"/>
            <a:ext cx="5748936" cy="550920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bg1"/>
                </a:solidFill>
              </a:rPr>
              <a:t>Salary Benchmarking: </a:t>
            </a:r>
            <a:r>
              <a:rPr lang="en-US" sz="1600" dirty="0">
                <a:solidFill>
                  <a:schemeClr val="bg1"/>
                </a:solidFill>
              </a:rPr>
              <a:t>By analyzing the highest and lowest average salaries by job title, experience level, company size, and location, businesses can establish salary benchmarks to remain competitive in the market. </a:t>
            </a:r>
          </a:p>
          <a:p>
            <a:pPr marL="285750" indent="-285750" algn="just">
              <a:buFont typeface="Arial" panose="020B0604020202020204" pitchFamily="34" charset="0"/>
              <a:buChar char="•"/>
            </a:pPr>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Identify Growth Markets: </a:t>
            </a:r>
            <a:r>
              <a:rPr lang="en-US" sz="1600" dirty="0">
                <a:solidFill>
                  <a:schemeClr val="bg1"/>
                </a:solidFill>
              </a:rPr>
              <a:t>The analysis of salary growth rates by job title, location, and experience level will help identify the regions or industries that are growing faster, enabling companies to focus their expansion strategies on these areas. </a:t>
            </a:r>
          </a:p>
          <a:p>
            <a:pPr marL="285750" indent="-285750" algn="just">
              <a:buFont typeface="Arial" panose="020B0604020202020204" pitchFamily="34" charset="0"/>
              <a:buChar char="•"/>
            </a:pPr>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Talent Retention Strategies: </a:t>
            </a:r>
            <a:r>
              <a:rPr lang="en-US" sz="1600" dirty="0">
                <a:solidFill>
                  <a:schemeClr val="bg1"/>
                </a:solidFill>
              </a:rPr>
              <a:t>Identifying countries and positions offering the highest salaries or observing salary growth trends over time will help businesses devise better talent retention strategies by ensuring competitive pay and benefits. </a:t>
            </a:r>
          </a:p>
          <a:p>
            <a:pPr marL="285750" indent="-285750" algn="just">
              <a:buFont typeface="Arial" panose="020B0604020202020204" pitchFamily="34" charset="0"/>
              <a:buChar char="•"/>
            </a:pPr>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Remote Work Optimization</a:t>
            </a:r>
            <a:r>
              <a:rPr lang="en-US" sz="1600" dirty="0">
                <a:solidFill>
                  <a:schemeClr val="bg1"/>
                </a:solidFill>
              </a:rPr>
              <a:t>: By analyzing trends in remote work (e.g., fully remote positions by country and experience level), companies can make informed decisions about remote work policies, which is especially relevant in the post pandemic landscape.</a:t>
            </a:r>
            <a:endParaRPr lang="en-IN" sz="1600" dirty="0">
              <a:solidFill>
                <a:schemeClr val="bg1"/>
              </a:solidFill>
            </a:endParaRPr>
          </a:p>
        </p:txBody>
      </p:sp>
      <p:pic>
        <p:nvPicPr>
          <p:cNvPr id="8194" name="Picture 2" descr="a white sheet of paper next to some colorful shapes">
            <a:extLst>
              <a:ext uri="{FF2B5EF4-FFF2-40B4-BE49-F238E27FC236}">
                <a16:creationId xmlns:a16="http://schemas.microsoft.com/office/drawing/2014/main" id="{409F4639-F2F9-DAB6-D28D-49C494E09FB9}"/>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778213" y="1673157"/>
            <a:ext cx="5554494" cy="4163439"/>
          </a:xfrm>
          <a:prstGeom prst="rect">
            <a:avLst/>
          </a:prstGeom>
          <a:ln>
            <a:noFill/>
          </a:ln>
          <a:effectLst>
            <a:softEdge rad="112500"/>
          </a:effectLst>
        </p:spPr>
      </p:pic>
    </p:spTree>
    <p:extLst>
      <p:ext uri="{BB962C8B-B14F-4D97-AF65-F5344CB8AC3E}">
        <p14:creationId xmlns:p14="http://schemas.microsoft.com/office/powerpoint/2010/main" val="330662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D324-58FC-8C1A-8A35-9E2B97606A8F}"/>
              </a:ext>
            </a:extLst>
          </p:cNvPr>
          <p:cNvSpPr>
            <a:spLocks noGrp="1"/>
          </p:cNvSpPr>
          <p:nvPr>
            <p:ph type="ctrTitle"/>
          </p:nvPr>
        </p:nvSpPr>
        <p:spPr>
          <a:xfrm>
            <a:off x="2577829" y="507244"/>
            <a:ext cx="8084915" cy="621165"/>
          </a:xfrm>
        </p:spPr>
        <p:txBody>
          <a:bodyPr>
            <a:normAutofit/>
          </a:bodyPr>
          <a:lstStyle/>
          <a:p>
            <a:r>
              <a:rPr lang="en-US" sz="2400" dirty="0"/>
              <a:t>2.Talent Acquisition and Workforce Planning</a:t>
            </a:r>
            <a:endParaRPr lang="en-IN" sz="2400" dirty="0"/>
          </a:p>
        </p:txBody>
      </p:sp>
      <p:sp>
        <p:nvSpPr>
          <p:cNvPr id="3" name="Subtitle 2">
            <a:extLst>
              <a:ext uri="{FF2B5EF4-FFF2-40B4-BE49-F238E27FC236}">
                <a16:creationId xmlns:a16="http://schemas.microsoft.com/office/drawing/2014/main" id="{E1986AD3-AA4C-009C-FBCD-77ACA20820F6}"/>
              </a:ext>
            </a:extLst>
          </p:cNvPr>
          <p:cNvSpPr>
            <a:spLocks noGrp="1"/>
          </p:cNvSpPr>
          <p:nvPr>
            <p:ph type="subTitle" idx="1"/>
          </p:nvPr>
        </p:nvSpPr>
        <p:spPr>
          <a:xfrm>
            <a:off x="2577829" y="1867711"/>
            <a:ext cx="7801583" cy="3881337"/>
          </a:xfrm>
        </p:spPr>
        <p:txBody>
          <a:bodyPr>
            <a:normAutofit lnSpcReduction="10000"/>
          </a:bodyPr>
          <a:lstStyle/>
          <a:p>
            <a:pPr marL="285750" indent="-285750" algn="l">
              <a:buFont typeface="Arial" panose="020B0604020202020204" pitchFamily="34" charset="0"/>
              <a:buChar char="•"/>
            </a:pPr>
            <a:r>
              <a:rPr lang="en-US" sz="1800" b="1" dirty="0"/>
              <a:t>Targeting Specific Markets for Recruitment</a:t>
            </a:r>
            <a:r>
              <a:rPr lang="en-US" sz="1800" dirty="0"/>
              <a:t>: Identifying countries with high-paying jobs or large companies will allow businesses to target specific regions for recruitment. For instance, understanding which countries offer the highest remote salary opportunities for certain job titles will help attract talent in remote-friendly regions. </a:t>
            </a:r>
          </a:p>
          <a:p>
            <a:pPr marL="285750" indent="-285750" algn="l">
              <a:buFont typeface="Arial" panose="020B0604020202020204" pitchFamily="34" charset="0"/>
              <a:buChar char="•"/>
            </a:pPr>
            <a:r>
              <a:rPr lang="en-US" sz="1800" b="1" dirty="0"/>
              <a:t>Demand for Experience Levels</a:t>
            </a:r>
            <a:r>
              <a:rPr lang="en-US" sz="1800" dirty="0"/>
              <a:t>: Knowing the percentage of employees with different experience levels (e.g., mid-level, senior) allows for better workforce planning and recruiting strategies. For example, if mid-level employees are being paid higher in a particular market, businesses can focus on hiring and promoting in that region. </a:t>
            </a:r>
          </a:p>
          <a:p>
            <a:pPr marL="285750" indent="-285750" algn="l">
              <a:buFont typeface="Arial" panose="020B0604020202020204" pitchFamily="34" charset="0"/>
              <a:buChar char="•"/>
            </a:pPr>
            <a:r>
              <a:rPr lang="en-US" sz="1800" b="1" dirty="0"/>
              <a:t>Talent Scarcity Analysis:</a:t>
            </a:r>
            <a:r>
              <a:rPr lang="en-US" sz="1800" dirty="0"/>
              <a:t> Analyzing the availability of part-time versus full-time positions, and comparing it with salary data, can indicate job market gaps or excesses. This helps identify where there is a shortage or oversupply of specific skills or roles.</a:t>
            </a:r>
            <a:endParaRPr lang="en-IN" sz="1800" dirty="0"/>
          </a:p>
        </p:txBody>
      </p:sp>
      <p:sp>
        <p:nvSpPr>
          <p:cNvPr id="4" name="Slide Number Placeholder 3">
            <a:extLst>
              <a:ext uri="{FF2B5EF4-FFF2-40B4-BE49-F238E27FC236}">
                <a16:creationId xmlns:a16="http://schemas.microsoft.com/office/drawing/2014/main" id="{9ABE5120-3D8D-662B-D3C7-C795F3220BB2}"/>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41030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622A0-7173-5417-E79D-D7FD51A29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21EC1-D86A-F4F6-3A5D-8DEA7E138E76}"/>
              </a:ext>
            </a:extLst>
          </p:cNvPr>
          <p:cNvSpPr>
            <a:spLocks noGrp="1"/>
          </p:cNvSpPr>
          <p:nvPr>
            <p:ph type="ctrTitle"/>
          </p:nvPr>
        </p:nvSpPr>
        <p:spPr>
          <a:xfrm>
            <a:off x="2548647" y="507244"/>
            <a:ext cx="8114097" cy="621165"/>
          </a:xfrm>
        </p:spPr>
        <p:txBody>
          <a:bodyPr>
            <a:normAutofit/>
          </a:bodyPr>
          <a:lstStyle/>
          <a:p>
            <a:r>
              <a:rPr lang="en-US" sz="2400" dirty="0"/>
              <a:t>3.Workforce Optimization and Cost Control </a:t>
            </a:r>
            <a:endParaRPr lang="en-IN" sz="2400" dirty="0"/>
          </a:p>
        </p:txBody>
      </p:sp>
      <p:sp>
        <p:nvSpPr>
          <p:cNvPr id="3" name="Subtitle 2">
            <a:extLst>
              <a:ext uri="{FF2B5EF4-FFF2-40B4-BE49-F238E27FC236}">
                <a16:creationId xmlns:a16="http://schemas.microsoft.com/office/drawing/2014/main" id="{9ACDE42B-6C94-6F31-0C7F-06CAC26105C7}"/>
              </a:ext>
            </a:extLst>
          </p:cNvPr>
          <p:cNvSpPr>
            <a:spLocks noGrp="1"/>
          </p:cNvSpPr>
          <p:nvPr>
            <p:ph type="subTitle" idx="1"/>
          </p:nvPr>
        </p:nvSpPr>
        <p:spPr>
          <a:xfrm>
            <a:off x="2548647" y="1867711"/>
            <a:ext cx="7869676" cy="3881337"/>
          </a:xfrm>
        </p:spPr>
        <p:txBody>
          <a:bodyPr>
            <a:normAutofit fontScale="92500" lnSpcReduction="10000"/>
          </a:bodyPr>
          <a:lstStyle/>
          <a:p>
            <a:pPr marL="285750" indent="-285750" algn="l">
              <a:buFont typeface="Arial" panose="020B0604020202020204" pitchFamily="34" charset="0"/>
              <a:buChar char="•"/>
            </a:pPr>
            <a:r>
              <a:rPr lang="en-US" sz="1800" b="1" dirty="0"/>
              <a:t>Optimizing Salaries by Location</a:t>
            </a:r>
            <a:r>
              <a:rPr lang="en-US" sz="1800" dirty="0"/>
              <a:t>: Understanding where senior, mid-level, or entry-level employees are paid the most and least will help businesses make informed decisions about where to hire or relocate talent. For example, if mid level salaries in one country are significantly lower than the global average, businesses might move roles to that location. </a:t>
            </a:r>
          </a:p>
          <a:p>
            <a:pPr marL="285750" indent="-285750" algn="l">
              <a:buFont typeface="Arial" panose="020B0604020202020204" pitchFamily="34" charset="0"/>
              <a:buChar char="•"/>
            </a:pPr>
            <a:r>
              <a:rPr lang="en-US" sz="1800" b="1" dirty="0"/>
              <a:t>Adjusting Compensation Models</a:t>
            </a:r>
            <a:r>
              <a:rPr lang="en-US" sz="1800" dirty="0"/>
              <a:t>: By calculating the average salary increases for each role and experience level, businesses can plan appropriate pay raises, bonuses, and promotions to ensure employee satisfaction while maintaining cost-effectiveness. </a:t>
            </a:r>
          </a:p>
          <a:p>
            <a:pPr marL="285750" indent="-285750" algn="l">
              <a:buFont typeface="Arial" panose="020B0604020202020204" pitchFamily="34" charset="0"/>
              <a:buChar char="•"/>
            </a:pPr>
            <a:r>
              <a:rPr lang="en-US" sz="1800" b="1" dirty="0"/>
              <a:t>Workplace Flexibility Analysis</a:t>
            </a:r>
            <a:r>
              <a:rPr lang="en-US" sz="1800" dirty="0"/>
              <a:t>: By analyzing the distribution of remote and in-office work, businesses can adjust their workplace policies to cater to market demand. For instance, if top job titles offering fully remote work are attracting the best talent, companies can use this data to adjust policies and attract top talent..</a:t>
            </a:r>
            <a:endParaRPr lang="en-IN" sz="1800" dirty="0"/>
          </a:p>
        </p:txBody>
      </p:sp>
      <p:sp>
        <p:nvSpPr>
          <p:cNvPr id="4" name="Slide Number Placeholder 3">
            <a:extLst>
              <a:ext uri="{FF2B5EF4-FFF2-40B4-BE49-F238E27FC236}">
                <a16:creationId xmlns:a16="http://schemas.microsoft.com/office/drawing/2014/main" id="{95F2FE65-1A17-5ACF-32B1-1772CEE95E19}"/>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16091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E3C0F-9190-C91A-4F8C-40D4936C3D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2F3047B-788E-89F4-99E2-D282240F2483}"/>
              </a:ext>
            </a:extLst>
          </p:cNvPr>
          <p:cNvSpPr>
            <a:spLocks noGrp="1"/>
          </p:cNvSpPr>
          <p:nvPr>
            <p:ph type="title"/>
          </p:nvPr>
        </p:nvSpPr>
        <p:spPr>
          <a:xfrm>
            <a:off x="381000" y="381000"/>
            <a:ext cx="11430000" cy="1325563"/>
          </a:xfrm>
        </p:spPr>
        <p:txBody>
          <a:bodyPr>
            <a:normAutofit/>
          </a:bodyPr>
          <a:lstStyle/>
          <a:p>
            <a:r>
              <a:rPr lang="en-US" sz="2400" b="1" dirty="0"/>
              <a:t>4. Market Trends and Competitive Analysis </a:t>
            </a:r>
          </a:p>
        </p:txBody>
      </p:sp>
      <p:sp>
        <p:nvSpPr>
          <p:cNvPr id="6" name="Content Placeholder 5">
            <a:extLst>
              <a:ext uri="{FF2B5EF4-FFF2-40B4-BE49-F238E27FC236}">
                <a16:creationId xmlns:a16="http://schemas.microsoft.com/office/drawing/2014/main" id="{81DC4397-CDF9-7123-8459-F8477431BD68}"/>
              </a:ext>
            </a:extLst>
          </p:cNvPr>
          <p:cNvSpPr>
            <a:spLocks noGrp="1"/>
          </p:cNvSpPr>
          <p:nvPr>
            <p:ph idx="1"/>
          </p:nvPr>
        </p:nvSpPr>
        <p:spPr>
          <a:xfrm>
            <a:off x="797668" y="1595336"/>
            <a:ext cx="10321047" cy="4881664"/>
          </a:xfrm>
        </p:spPr>
        <p:txBody>
          <a:bodyPr>
            <a:normAutofit fontScale="92500" lnSpcReduction="10000"/>
          </a:bodyPr>
          <a:lstStyle/>
          <a:p>
            <a:r>
              <a:rPr lang="en-US" sz="1600" b="1" dirty="0"/>
              <a:t>Understanding Job Title and Experience Level Trends</a:t>
            </a:r>
            <a:r>
              <a:rPr lang="en-US" sz="1600" dirty="0"/>
              <a:t>: By analyzing job titles and experience levels across various markets, businesses can better understand the demand for specific roles and positions, allowing them to stay competitive. Predicting Salary Trends: Through salary growth rate analysis over multiple years, companies can predict salary trends and adjust their pay scales accordingly to stay competitive in attracting and retaining talent. </a:t>
            </a:r>
          </a:p>
          <a:p>
            <a:r>
              <a:rPr lang="en-US" sz="1600" b="1" dirty="0"/>
              <a:t>Emerging Roles and Career Growth Opportunities</a:t>
            </a:r>
            <a:r>
              <a:rPr lang="en-US" sz="1600" dirty="0"/>
              <a:t>: Identifying the top job titles with the highest salary growth rates allows businesses and employees to understand which roles are emerging in the market and where career growth opportunities lie. </a:t>
            </a:r>
          </a:p>
          <a:p>
            <a:r>
              <a:rPr lang="en-US" sz="1600" b="1" dirty="0"/>
              <a:t>Industry Competitiveness</a:t>
            </a:r>
            <a:r>
              <a:rPr lang="en-US" sz="1600" dirty="0"/>
              <a:t>: Comparing salary growth and work arrangements (remote, part-time) across industries allows companies to benchmark against competitors and remain competitive in terms of compensation packages and work flexibility. </a:t>
            </a:r>
          </a:p>
          <a:p>
            <a:r>
              <a:rPr lang="en-US" sz="1600" b="1" dirty="0"/>
              <a:t>Understanding Job Title and Experience Level Trends</a:t>
            </a:r>
            <a:r>
              <a:rPr lang="en-US" sz="1600" dirty="0"/>
              <a:t>: By analyzing job titles and experience levels across various markets, businesses can better understand the demand for specific roles and positions, allowing them to stay competitive. Predicting Salary Trends: Through salary growth rate analysis over multiple years, companies can predict salary trends and adjust their pay scales accordingly to stay competitive in attracting and retaining talent. </a:t>
            </a:r>
          </a:p>
          <a:p>
            <a:r>
              <a:rPr lang="en-US" sz="1600" b="1" dirty="0"/>
              <a:t>Emerging Roles and Career Growth Opportunities</a:t>
            </a:r>
            <a:r>
              <a:rPr lang="en-US" sz="1600" dirty="0"/>
              <a:t>: Identifying the top job titles with the highest salary growth rates allows businesses and employees to understand which roles are emerging in the market and where career growth opportunities lie. Industry Competitiveness: Comparing salary growth and work arrangements (remote, part-time) across industries allows companies to benchmark against competitors and remain competitive in terms of compensation packages and work flexibility. </a:t>
            </a:r>
          </a:p>
        </p:txBody>
      </p:sp>
      <p:sp>
        <p:nvSpPr>
          <p:cNvPr id="2" name="Slide Number Placeholder 1">
            <a:extLst>
              <a:ext uri="{FF2B5EF4-FFF2-40B4-BE49-F238E27FC236}">
                <a16:creationId xmlns:a16="http://schemas.microsoft.com/office/drawing/2014/main" id="{427581C2-DB1F-0BBA-8C37-6F0D45870984}"/>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78248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11DDB-B34D-7810-372D-28E34A6FC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F0C50-1805-7C09-6A50-A5B7A0D157E9}"/>
              </a:ext>
            </a:extLst>
          </p:cNvPr>
          <p:cNvSpPr>
            <a:spLocks noGrp="1"/>
          </p:cNvSpPr>
          <p:nvPr>
            <p:ph type="ctrTitle"/>
          </p:nvPr>
        </p:nvSpPr>
        <p:spPr>
          <a:xfrm>
            <a:off x="2548647" y="507244"/>
            <a:ext cx="8114097" cy="621165"/>
          </a:xfrm>
        </p:spPr>
        <p:txBody>
          <a:bodyPr>
            <a:normAutofit/>
          </a:bodyPr>
          <a:lstStyle/>
          <a:p>
            <a:r>
              <a:rPr lang="en-US" sz="2400" dirty="0"/>
              <a:t>5. Geographical and Remote Work Insights </a:t>
            </a:r>
            <a:endParaRPr lang="en-IN" sz="2400" dirty="0"/>
          </a:p>
        </p:txBody>
      </p:sp>
      <p:sp>
        <p:nvSpPr>
          <p:cNvPr id="3" name="Subtitle 2">
            <a:extLst>
              <a:ext uri="{FF2B5EF4-FFF2-40B4-BE49-F238E27FC236}">
                <a16:creationId xmlns:a16="http://schemas.microsoft.com/office/drawing/2014/main" id="{46B14A87-A651-7AAC-75F7-9508E664EBFA}"/>
              </a:ext>
            </a:extLst>
          </p:cNvPr>
          <p:cNvSpPr>
            <a:spLocks noGrp="1"/>
          </p:cNvSpPr>
          <p:nvPr>
            <p:ph type="subTitle" idx="1"/>
          </p:nvPr>
        </p:nvSpPr>
        <p:spPr>
          <a:xfrm>
            <a:off x="2548647" y="1867711"/>
            <a:ext cx="7821038" cy="4348263"/>
          </a:xfrm>
        </p:spPr>
        <p:txBody>
          <a:bodyPr>
            <a:normAutofit fontScale="92500" lnSpcReduction="10000"/>
          </a:bodyPr>
          <a:lstStyle/>
          <a:p>
            <a:pPr marL="285750" indent="-285750" algn="l">
              <a:buFont typeface="Arial" panose="020B0604020202020204" pitchFamily="34" charset="0"/>
              <a:buChar char="•"/>
            </a:pPr>
            <a:r>
              <a:rPr lang="en-US" sz="1800" b="1" dirty="0"/>
              <a:t>Remote Work Adoption</a:t>
            </a:r>
            <a:r>
              <a:rPr lang="en-US" sz="1800" dirty="0"/>
              <a:t>: Analyzing the adoption of fully remote work across regions and experience levels will provide insights into how different countries or sectors are responding to the shift towards remote work. This allows businesses to adjust their hiring and office space strategies based on location-specific data. </a:t>
            </a:r>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r>
              <a:rPr lang="en-US" sz="1800" b="1" dirty="0"/>
              <a:t>Location-Specific Salary Insights</a:t>
            </a:r>
            <a:r>
              <a:rPr lang="en-US" sz="1800" dirty="0"/>
              <a:t>: Understanding where entry-level salaries exceed market averages, or where senior employees are paid the most, enables businesses to fine-tune their hiring strategies based on the geographic availability of talent and salary competitiveness. </a:t>
            </a:r>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r>
              <a:rPr lang="en-US" sz="1800" b="1" dirty="0"/>
              <a:t>Localized Talent Pools</a:t>
            </a:r>
            <a:r>
              <a:rPr lang="en-US" sz="1800" dirty="0"/>
              <a:t>: The analysis of the top countries with the most large companies and highest-paying job titles gives insights into where the most robust talent pools are. This is crucial for companies expanding their operations or looking to attract global talent. </a:t>
            </a:r>
            <a:endParaRPr lang="en-IN" sz="1800" dirty="0"/>
          </a:p>
        </p:txBody>
      </p:sp>
      <p:sp>
        <p:nvSpPr>
          <p:cNvPr id="4" name="Slide Number Placeholder 3">
            <a:extLst>
              <a:ext uri="{FF2B5EF4-FFF2-40B4-BE49-F238E27FC236}">
                <a16:creationId xmlns:a16="http://schemas.microsoft.com/office/drawing/2014/main" id="{B289D8B8-DCEE-2B49-ECC5-BBA2F04C7D05}"/>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6" name="Picture 5">
            <a:extLst>
              <a:ext uri="{FF2B5EF4-FFF2-40B4-BE49-F238E27FC236}">
                <a16:creationId xmlns:a16="http://schemas.microsoft.com/office/drawing/2014/main" id="{BD45AA1A-B940-4991-78F4-C05AB10D6ACF}"/>
              </a:ext>
            </a:extLst>
          </p:cNvPr>
          <p:cNvPicPr>
            <a:picLocks noChangeAspect="1"/>
          </p:cNvPicPr>
          <p:nvPr/>
        </p:nvPicPr>
        <p:blipFill>
          <a:blip r:embed="rId2"/>
          <a:stretch>
            <a:fillRect/>
          </a:stretch>
        </p:blipFill>
        <p:spPr>
          <a:xfrm>
            <a:off x="0" y="0"/>
            <a:ext cx="2548647" cy="6858000"/>
          </a:xfrm>
          <a:prstGeom prst="rect">
            <a:avLst/>
          </a:prstGeom>
          <a:ln>
            <a:noFill/>
          </a:ln>
          <a:effectLst>
            <a:softEdge rad="112500"/>
          </a:effectLst>
        </p:spPr>
      </p:pic>
    </p:spTree>
    <p:extLst>
      <p:ext uri="{BB962C8B-B14F-4D97-AF65-F5344CB8AC3E}">
        <p14:creationId xmlns:p14="http://schemas.microsoft.com/office/powerpoint/2010/main" val="30099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3CF3-DD1D-7664-DE76-455852B323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8EC8CE-B047-74C5-8E83-3DC319A2173C}"/>
              </a:ext>
            </a:extLst>
          </p:cNvPr>
          <p:cNvSpPr>
            <a:spLocks noGrp="1"/>
          </p:cNvSpPr>
          <p:nvPr>
            <p:ph type="ctrTitle"/>
          </p:nvPr>
        </p:nvSpPr>
        <p:spPr>
          <a:xfrm>
            <a:off x="1466182" y="184826"/>
            <a:ext cx="4505155" cy="836578"/>
          </a:xfrm>
        </p:spPr>
        <p:txBody>
          <a:bodyPr/>
          <a:lstStyle/>
          <a:p>
            <a:r>
              <a:rPr lang="en-US" sz="4000" b="1" dirty="0"/>
              <a:t>OBJECTIVES</a:t>
            </a:r>
            <a:endParaRPr lang="en-US" b="1" dirty="0"/>
          </a:p>
        </p:txBody>
      </p:sp>
      <p:sp>
        <p:nvSpPr>
          <p:cNvPr id="7" name="Slide Number Placeholder 6">
            <a:extLst>
              <a:ext uri="{FF2B5EF4-FFF2-40B4-BE49-F238E27FC236}">
                <a16:creationId xmlns:a16="http://schemas.microsoft.com/office/drawing/2014/main" id="{CD6A4D70-AF5D-EA30-8048-C174D1050D17}"/>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9</a:t>
            </a:fld>
            <a:endParaRPr lang="en-US" dirty="0"/>
          </a:p>
        </p:txBody>
      </p:sp>
      <p:sp>
        <p:nvSpPr>
          <p:cNvPr id="10" name="Rectangle 1">
            <a:extLst>
              <a:ext uri="{FF2B5EF4-FFF2-40B4-BE49-F238E27FC236}">
                <a16:creationId xmlns:a16="http://schemas.microsoft.com/office/drawing/2014/main" id="{1036864D-3342-42C6-1FA1-D9BF399BFE7A}"/>
              </a:ext>
            </a:extLst>
          </p:cNvPr>
          <p:cNvSpPr>
            <a:spLocks noGrp="1" noChangeArrowheads="1"/>
          </p:cNvSpPr>
          <p:nvPr>
            <p:ph sz="quarter" idx="11"/>
          </p:nvPr>
        </p:nvSpPr>
        <p:spPr bwMode="auto">
          <a:xfrm>
            <a:off x="6332707" y="372282"/>
            <a:ext cx="55122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IN" b="1" dirty="0"/>
              <a:t>6. HR Policy Enhancements </a:t>
            </a:r>
            <a:endParaRPr kumimoji="0" lang="en-US" altLang="en-US" b="1" i="0" u="none" strike="noStrike" cap="none" normalizeH="0" baseline="0" dirty="0">
              <a:ln>
                <a:noFill/>
              </a:ln>
              <a:effectLst/>
              <a:latin typeface="Arial" panose="020B0604020202020204" pitchFamily="34" charset="0"/>
            </a:endParaRPr>
          </a:p>
        </p:txBody>
      </p:sp>
      <p:sp>
        <p:nvSpPr>
          <p:cNvPr id="11" name="TextBox 10">
            <a:extLst>
              <a:ext uri="{FF2B5EF4-FFF2-40B4-BE49-F238E27FC236}">
                <a16:creationId xmlns:a16="http://schemas.microsoft.com/office/drawing/2014/main" id="{39B01908-39EC-64DE-6F18-29A1F02FDFA1}"/>
              </a:ext>
            </a:extLst>
          </p:cNvPr>
          <p:cNvSpPr txBox="1"/>
          <p:nvPr/>
        </p:nvSpPr>
        <p:spPr>
          <a:xfrm>
            <a:off x="6566170" y="2035235"/>
            <a:ext cx="520094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Performance-Based Incentives</a:t>
            </a:r>
            <a:r>
              <a:rPr lang="en-US" dirty="0">
                <a:solidFill>
                  <a:schemeClr val="bg1"/>
                </a:solidFill>
              </a:rPr>
              <a:t>: </a:t>
            </a:r>
          </a:p>
          <a:p>
            <a:r>
              <a:rPr lang="en-US" dirty="0">
                <a:solidFill>
                  <a:schemeClr val="bg1"/>
                </a:solidFill>
              </a:rPr>
              <a:t>By comparing salary trends across years for various job titles, businesses can introduce performance-based pay structures that align with market trends. </a:t>
            </a:r>
          </a:p>
          <a:p>
            <a:pPr marL="285750" indent="-285750" algn="just">
              <a:buFont typeface="Arial" panose="020B0604020202020204" pitchFamily="34" charset="0"/>
              <a:buChar char="•"/>
            </a:pPr>
            <a:endParaRPr lang="en-US" dirty="0">
              <a:solidFill>
                <a:schemeClr val="bg1"/>
              </a:solidFill>
            </a:endParaRPr>
          </a:p>
          <a:p>
            <a:pPr algn="just"/>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Level-Specific Training Programs</a:t>
            </a:r>
            <a:r>
              <a:rPr lang="en-US" dirty="0">
                <a:solidFill>
                  <a:schemeClr val="bg1"/>
                </a:solidFill>
              </a:rPr>
              <a:t>: </a:t>
            </a:r>
          </a:p>
          <a:p>
            <a:r>
              <a:rPr lang="en-US" dirty="0">
                <a:solidFill>
                  <a:schemeClr val="bg1"/>
                </a:solidFill>
              </a:rPr>
              <a:t>Knowing the salary growth trends by experience level and job title helps HR departments create targeted training programs to prepare employees for the roles that offer the highest salary growth. .</a:t>
            </a:r>
            <a:endParaRPr lang="en-IN" dirty="0">
              <a:solidFill>
                <a:schemeClr val="bg1"/>
              </a:solidFill>
            </a:endParaRPr>
          </a:p>
        </p:txBody>
      </p:sp>
      <p:pic>
        <p:nvPicPr>
          <p:cNvPr id="9226" name="Picture 10" descr="two women sitting at a table looking at a computer screen">
            <a:extLst>
              <a:ext uri="{FF2B5EF4-FFF2-40B4-BE49-F238E27FC236}">
                <a16:creationId xmlns:a16="http://schemas.microsoft.com/office/drawing/2014/main" id="{928EE66A-030C-9998-28DF-2A957FDBC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3" y="1676267"/>
            <a:ext cx="5826867" cy="4134256"/>
          </a:xfrm>
          <a:prstGeom prst="rect">
            <a:avLst/>
          </a:prstGeom>
          <a:ln>
            <a:noFill/>
          </a:ln>
          <a:effectLst>
            <a:softEdge rad="112500"/>
          </a:effectLst>
        </p:spPr>
      </p:pic>
    </p:spTree>
    <p:extLst>
      <p:ext uri="{BB962C8B-B14F-4D97-AF65-F5344CB8AC3E}">
        <p14:creationId xmlns:p14="http://schemas.microsoft.com/office/powerpoint/2010/main" val="2092239125"/>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698</TotalTime>
  <Words>2238</Words>
  <Application>Microsoft Office PowerPoint</Application>
  <PresentationFormat>Widescreen</PresentationFormat>
  <Paragraphs>302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Arial</vt:lpstr>
      <vt:lpstr>Arial Unicode MS</vt:lpstr>
      <vt:lpstr>Calibri</vt:lpstr>
      <vt:lpstr>Consolas</vt:lpstr>
      <vt:lpstr>Times New Roman</vt:lpstr>
      <vt:lpstr>Madison</vt:lpstr>
      <vt:lpstr>Case Study on Workforce Data Analysis by   Sachin Gunjal </vt:lpstr>
      <vt:lpstr>WHAT WILL WE DISCUSS</vt:lpstr>
      <vt:lpstr>INTRODUCTION</vt:lpstr>
      <vt:lpstr>OBJECTIVES</vt:lpstr>
      <vt:lpstr>2.Talent Acquisition and Workforce Planning</vt:lpstr>
      <vt:lpstr>3.Workforce Optimization and Cost Control </vt:lpstr>
      <vt:lpstr>4. Market Trends and Competitive Analysis </vt:lpstr>
      <vt:lpstr>5. Geographical and Remote Work Insights </vt:lpstr>
      <vt:lpstr>OBJECTIVES</vt:lpstr>
      <vt:lpstr>OBJECTIVES</vt:lpstr>
      <vt:lpstr>ACHIEVABLE RESULTS</vt:lpstr>
      <vt:lpstr>METHODOLOGIES</vt:lpstr>
      <vt:lpstr>METHODOLOGIES</vt:lpstr>
      <vt:lpstr>APPROACHES</vt:lpstr>
      <vt:lpstr>KEY FINDINGS</vt:lpstr>
      <vt:lpstr>Top job titles with highest average salary for part-time in 2023 for Data Analyst, Data Scientist in Countries US and INDIA</vt:lpstr>
      <vt:lpstr>Countries where mid-level salary is higher than the overall mid-level salary in 2023:  India Philippines Australia</vt:lpstr>
      <vt:lpstr>Countries with Highest and lowest Salary for senior level (SE) employees in the Year 2023: Max Salary - INDIA - $1205085.72 Min Salary -  Romania - $36000</vt:lpstr>
      <vt:lpstr>Percentage increase in salaries for top 7 job titles in year 2023 to 2024:  1. Data Analyst Lead 2. Lead Data Analyst 3. ETL Engineer 4. Data Operations Specialist 5. Prompt Engineer 6. Data Management Analyst 7. Head of Machine Learning</vt:lpstr>
      <vt:lpstr>Top three countries with the highest salary growth for entry-level positions  1. Germany 2. Italy 3. France 4. Canada 5. Croatia </vt:lpstr>
      <vt:lpstr>Top 5 countries with the largest companies:    1. United Stated 2. India 3. Germany 4. Canada 5. United Kingdom </vt:lpstr>
      <vt:lpstr>Countries with high Salary for entry-level employee:  Bosnia and Herzegovina China Algeria Iraq Ireland</vt:lpstr>
      <vt:lpstr>Guiding clients in switching domains based on salary insights</vt:lpstr>
      <vt:lpstr>ACTIONABLE</vt:lpstr>
      <vt:lpstr>INSIGHTS</vt:lpstr>
      <vt:lpstr>REMOTE WORK BY EXPERIENCE LEVEL  (2021 VS 2024)</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sachingunjal26@outlook.com</dc:creator>
  <cp:lastModifiedBy>sachingunjal26@outlook.com</cp:lastModifiedBy>
  <cp:revision>8</cp:revision>
  <dcterms:created xsi:type="dcterms:W3CDTF">2025-07-19T09:24:37Z</dcterms:created>
  <dcterms:modified xsi:type="dcterms:W3CDTF">2025-07-20T12:48:44Z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